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7"/>
  </p:notesMasterIdLst>
  <p:sldIdLst>
    <p:sldId id="3228" r:id="rId5"/>
    <p:sldId id="3255" r:id="rId6"/>
    <p:sldId id="3304" r:id="rId8"/>
    <p:sldId id="3447" r:id="rId9"/>
    <p:sldId id="3426" r:id="rId10"/>
    <p:sldId id="3448" r:id="rId11"/>
    <p:sldId id="3453" r:id="rId12"/>
    <p:sldId id="3449" r:id="rId13"/>
    <p:sldId id="3454" r:id="rId14"/>
    <p:sldId id="3322" r:id="rId15"/>
    <p:sldId id="3450" r:id="rId16"/>
    <p:sldId id="3455" r:id="rId17"/>
    <p:sldId id="3456" r:id="rId18"/>
    <p:sldId id="3457" r:id="rId19"/>
    <p:sldId id="3399" r:id="rId20"/>
    <p:sldId id="3461" r:id="rId21"/>
    <p:sldId id="3364" r:id="rId22"/>
    <p:sldId id="3451" r:id="rId23"/>
    <p:sldId id="3463" r:id="rId24"/>
    <p:sldId id="3452" r:id="rId25"/>
    <p:sldId id="3458" r:id="rId26"/>
    <p:sldId id="3459" r:id="rId27"/>
    <p:sldId id="3460"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8" userDrawn="1">
          <p15:clr>
            <a:srgbClr val="A4A3A4"/>
          </p15:clr>
        </p15:guide>
        <p15:guide id="2" pos="3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258"/>
        <p:guide pos="38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15.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tags" Target="../tags/tag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tags" Target="../tags/tag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tags" Target="../tags/tag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4.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5.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tags" Target="../tags/tag8.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tags" Target="../tags/tag9.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tags" Target="../tags/tag10.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tags" Target="../tags/tag1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tags" Target="../tags/tag1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tags" Target="../tags/tag1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147820" y="2774315"/>
            <a:ext cx="8124190" cy="1383665"/>
          </a:xfrm>
          <a:prstGeom prst="rect">
            <a:avLst/>
          </a:prstGeom>
          <a:noFill/>
        </p:spPr>
        <p:txBody>
          <a:bodyPr wrap="square" rtlCol="0">
            <a:spAutoFit/>
          </a:bodyPr>
          <a:lstStyle/>
          <a:p>
            <a:pPr algn="ctr" defTabSz="913765">
              <a:defRPr/>
            </a:pP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Modeling Dense Multimodal Interactions Between Biological Pathways and Histology for Survival Prediction</a:t>
            </a:r>
            <a:endPar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4459605" y="4836160"/>
            <a:ext cx="3475990" cy="460375"/>
          </a:xfrm>
          <a:prstGeom prst="rect">
            <a:avLst/>
          </a:prstGeom>
          <a:noFill/>
        </p:spPr>
        <p:txBody>
          <a:bodyPr wrap="none" rtlCol="0">
            <a:spAutoFit/>
          </a:bodyPr>
          <a:p>
            <a:pPr algn="l"/>
            <a:r>
              <a:rPr lang="en-US" altLang="zh-CN" sz="2400">
                <a:latin typeface="Times New Roman" panose="02020603050405020304" charset="0"/>
                <a:cs typeface="Times New Roman" panose="02020603050405020304" charset="0"/>
              </a:rPr>
              <a:t>Accepted by </a:t>
            </a:r>
            <a:r>
              <a:rPr lang="en-US" altLang="zh-CN" sz="2400" b="1" i="1">
                <a:latin typeface="Times New Roman" panose="02020603050405020304" charset="0"/>
                <a:cs typeface="Times New Roman" panose="02020603050405020304" charset="0"/>
              </a:rPr>
              <a:t>CVPR 2024 </a:t>
            </a:r>
            <a:r>
              <a:rPr lang="en-US" altLang="zh-CN" sz="2400" i="1">
                <a:latin typeface="Times New Roman" panose="02020603050405020304" charset="0"/>
                <a:cs typeface="Times New Roman" panose="02020603050405020304" charset="0"/>
              </a:rPr>
              <a:t> </a:t>
            </a:r>
            <a:endParaRPr lang="en-US" altLang="zh-CN" sz="2400" i="1">
              <a:latin typeface="Times New Roman" panose="02020603050405020304" charset="0"/>
              <a:cs typeface="Times New Roman" panose="02020603050405020304" charset="0"/>
            </a:endParaRPr>
          </a:p>
        </p:txBody>
      </p:sp>
    </p:spTree>
  </p:cSld>
  <p:clrMapOvr>
    <a:masterClrMapping/>
  </p:clrMapOvr>
  <p:transition spd="slow" advClick="0" advTm="1000">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2" name="图片 1"/>
          <p:cNvPicPr>
            <a:picLocks noChangeAspect="1"/>
          </p:cNvPicPr>
          <p:nvPr/>
        </p:nvPicPr>
        <p:blipFill>
          <a:blip r:embed="rId3"/>
          <a:stretch>
            <a:fillRect/>
          </a:stretch>
        </p:blipFill>
        <p:spPr>
          <a:xfrm>
            <a:off x="1561465" y="770255"/>
            <a:ext cx="7913370" cy="57943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4" name="文本框 3"/>
          <p:cNvSpPr txBox="1"/>
          <p:nvPr/>
        </p:nvSpPr>
        <p:spPr>
          <a:xfrm>
            <a:off x="660400" y="770255"/>
            <a:ext cx="10858500" cy="368300"/>
          </a:xfrm>
          <a:prstGeom prst="rect">
            <a:avLst/>
          </a:prstGeom>
          <a:noFill/>
        </p:spPr>
        <p:txBody>
          <a:bodyPr wrap="square" rtlCol="0">
            <a:spAutoFit/>
          </a:bodyPr>
          <a:p>
            <a:pPr algn="l">
              <a:buClrTx/>
              <a:buSzTx/>
              <a:buFontTx/>
            </a:pPr>
            <a:r>
              <a:rPr lang="en-US" altLang="zh-CN" b="1">
                <a:latin typeface="Times New Roman" panose="02020603050405020304" charset="0"/>
                <a:cs typeface="Times New Roman" panose="02020603050405020304" charset="0"/>
                <a:sym typeface="+mn-ea"/>
              </a:rPr>
              <a:t>1.</a:t>
            </a:r>
            <a:r>
              <a:rPr lang="en-US" altLang="zh-CN" b="1" i="1">
                <a:latin typeface="Times New Roman" panose="02020603050405020304" charset="0"/>
                <a:cs typeface="Times New Roman" panose="02020603050405020304" charset="0"/>
                <a:sym typeface="+mn-ea"/>
              </a:rPr>
              <a:t>  Pathway Tokenizer from Transcriptomics</a:t>
            </a:r>
            <a:endParaRPr lang="zh-CN" altLang="en-US"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rcRect r="44986" b="69293"/>
          <a:stretch>
            <a:fillRect/>
          </a:stretch>
        </p:blipFill>
        <p:spPr>
          <a:xfrm>
            <a:off x="255905" y="1148080"/>
            <a:ext cx="5963920" cy="2437765"/>
          </a:xfrm>
          <a:prstGeom prst="rect">
            <a:avLst/>
          </a:prstGeom>
        </p:spPr>
      </p:pic>
      <p:sp>
        <p:nvSpPr>
          <p:cNvPr id="6" name="文本框 5"/>
          <p:cNvSpPr txBox="1"/>
          <p:nvPr/>
        </p:nvSpPr>
        <p:spPr>
          <a:xfrm>
            <a:off x="546100" y="3916680"/>
            <a:ext cx="5434965" cy="2584450"/>
          </a:xfrm>
          <a:prstGeom prst="rect">
            <a:avLst/>
          </a:prstGeom>
          <a:noFill/>
        </p:spPr>
        <p:txBody>
          <a:bodyPr wrap="square" rtlCol="0">
            <a:spAutoFit/>
          </a:bodyPr>
          <a:p>
            <a:r>
              <a:rPr lang="zh-CN" altLang="en-US" b="1"/>
              <a:t>通路</a:t>
            </a:r>
            <a:r>
              <a:rPr lang="en-US" altLang="zh-CN" b="1"/>
              <a:t>Pathway</a:t>
            </a:r>
            <a:r>
              <a:rPr lang="zh-CN" altLang="en-US"/>
              <a:t>：细胞内一系列分子相互作用、传递信息的过程。</a:t>
            </a:r>
            <a:r>
              <a:rPr lang="zh-CN" altLang="en-US">
                <a:sym typeface="+mn-ea"/>
              </a:rPr>
              <a:t>由一组参与特定生物过程的基因或子通路组成，代表了</a:t>
            </a:r>
            <a:r>
              <a:rPr lang="zh-CN" altLang="en-US">
                <a:sym typeface="+mn-ea"/>
              </a:rPr>
              <a:t>转录组学分析的一个自然推理单元。</a:t>
            </a:r>
            <a:endParaRPr lang="zh-CN" altLang="en-US">
              <a:sym typeface="+mn-ea"/>
            </a:endParaRPr>
          </a:p>
          <a:p>
            <a:pPr indent="457200"/>
            <a:r>
              <a:rPr lang="zh-CN" altLang="en-US"/>
              <a:t>可以与动作识别进行比较，其中动作（即生物途径）可以通过传感器捕获的一系列运动（即一组基因的转录组学测量）来描述。</a:t>
            </a:r>
            <a:br>
              <a:rPr lang="zh-CN" altLang="en-US"/>
            </a:br>
            <a:endParaRPr lang="zh-CN" altLang="en-US"/>
          </a:p>
          <a:p>
            <a:pPr indent="457200"/>
            <a:r>
              <a:rPr lang="zh-CN" altLang="en-US" b="1"/>
              <a:t>通路的组成</a:t>
            </a:r>
            <a:r>
              <a:rPr lang="zh-CN" altLang="en-US"/>
              <a:t>就是指构成这个通路的所有</a:t>
            </a:r>
            <a:r>
              <a:rPr lang="zh-CN" altLang="en-US" b="1"/>
              <a:t>基因</a:t>
            </a:r>
            <a:r>
              <a:rPr lang="zh-CN" altLang="en-US"/>
              <a:t>、蛋白质和其他分子。</a:t>
            </a:r>
            <a:endParaRPr lang="zh-CN" altLang="en-US"/>
          </a:p>
        </p:txBody>
      </p:sp>
      <p:sp>
        <p:nvSpPr>
          <p:cNvPr id="7" name="文本框 6"/>
          <p:cNvSpPr txBox="1"/>
          <p:nvPr/>
        </p:nvSpPr>
        <p:spPr>
          <a:xfrm>
            <a:off x="6595110" y="2074545"/>
            <a:ext cx="862965" cy="368300"/>
          </a:xfrm>
          <a:prstGeom prst="rect">
            <a:avLst/>
          </a:prstGeom>
          <a:noFill/>
          <a:ln>
            <a:solidFill>
              <a:schemeClr val="accent1"/>
            </a:solidFill>
          </a:ln>
        </p:spPr>
        <p:txBody>
          <a:bodyPr wrap="square" rtlCol="0">
            <a:spAutoFit/>
          </a:bodyPr>
          <a:p>
            <a:pPr algn="ctr"/>
            <a:r>
              <a:rPr lang="en-US" altLang="zh-CN" b="1"/>
              <a:t>Genes</a:t>
            </a:r>
            <a:endParaRPr lang="en-US" altLang="zh-CN" b="1"/>
          </a:p>
        </p:txBody>
      </p:sp>
      <p:sp>
        <p:nvSpPr>
          <p:cNvPr id="8" name="圆角矩形 7"/>
          <p:cNvSpPr/>
          <p:nvPr/>
        </p:nvSpPr>
        <p:spPr>
          <a:xfrm>
            <a:off x="7705725" y="1511935"/>
            <a:ext cx="1431925" cy="14903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S-MLP</a:t>
            </a:r>
            <a:endParaRPr lang="en-US" altLang="zh-CN" b="1"/>
          </a:p>
        </p:txBody>
      </p:sp>
      <p:sp>
        <p:nvSpPr>
          <p:cNvPr id="10" name="文本框 9"/>
          <p:cNvSpPr txBox="1"/>
          <p:nvPr/>
        </p:nvSpPr>
        <p:spPr>
          <a:xfrm>
            <a:off x="9425940" y="1941830"/>
            <a:ext cx="1766570" cy="645160"/>
          </a:xfrm>
          <a:prstGeom prst="rect">
            <a:avLst/>
          </a:prstGeom>
          <a:noFill/>
          <a:ln>
            <a:solidFill>
              <a:schemeClr val="accent1"/>
            </a:solidFill>
          </a:ln>
        </p:spPr>
        <p:txBody>
          <a:bodyPr wrap="square" rtlCol="0">
            <a:spAutoFit/>
          </a:bodyPr>
          <a:p>
            <a:pPr algn="ctr"/>
            <a:r>
              <a:rPr lang="zh-CN" altLang="en-US" b="1"/>
              <a:t> </a:t>
            </a:r>
            <a:r>
              <a:rPr lang="en-US" altLang="zh-CN" b="1"/>
              <a:t>P</a:t>
            </a:r>
            <a:r>
              <a:rPr lang="zh-CN" altLang="en-US" b="1"/>
              <a:t>athway</a:t>
            </a:r>
            <a:r>
              <a:rPr lang="en-US" altLang="zh-CN" b="1"/>
              <a:t>-</a:t>
            </a:r>
            <a:r>
              <a:rPr lang="zh-CN" altLang="en-US" b="1"/>
              <a:t>level</a:t>
            </a:r>
            <a:endParaRPr lang="zh-CN" altLang="en-US" b="1"/>
          </a:p>
          <a:p>
            <a:pPr algn="ctr"/>
            <a:r>
              <a:rPr lang="zh-CN" altLang="en-US" b="1"/>
              <a:t> </a:t>
            </a:r>
            <a:r>
              <a:rPr lang="en-US" altLang="zh-CN" b="1"/>
              <a:t>T</a:t>
            </a:r>
            <a:r>
              <a:rPr lang="zh-CN" altLang="en-US" b="1"/>
              <a:t>okens</a:t>
            </a:r>
            <a:endParaRPr lang="zh-CN" altLang="en-US" b="1"/>
          </a:p>
        </p:txBody>
      </p:sp>
      <p:cxnSp>
        <p:nvCxnSpPr>
          <p:cNvPr id="12" name="直接连接符 11"/>
          <p:cNvCxnSpPr>
            <a:stCxn id="7" idx="3"/>
            <a:endCxn id="8" idx="1"/>
          </p:cNvCxnSpPr>
          <p:nvPr/>
        </p:nvCxnSpPr>
        <p:spPr>
          <a:xfrm flipV="1">
            <a:off x="7458075" y="2257425"/>
            <a:ext cx="247650" cy="1270"/>
          </a:xfrm>
          <a:prstGeom prst="line">
            <a:avLst/>
          </a:prstGeom>
        </p:spPr>
        <p:style>
          <a:lnRef idx="2">
            <a:schemeClr val="accent1"/>
          </a:lnRef>
          <a:fillRef idx="0">
            <a:srgbClr val="FFFFFF"/>
          </a:fillRef>
          <a:effectRef idx="0">
            <a:srgbClr val="FFFFFF"/>
          </a:effectRef>
          <a:fontRef idx="minor">
            <a:schemeClr val="tx1"/>
          </a:fontRef>
        </p:style>
      </p:cxnSp>
      <p:cxnSp>
        <p:nvCxnSpPr>
          <p:cNvPr id="13" name="直接连接符 12"/>
          <p:cNvCxnSpPr>
            <a:stCxn id="8" idx="3"/>
            <a:endCxn id="10" idx="1"/>
          </p:cNvCxnSpPr>
          <p:nvPr/>
        </p:nvCxnSpPr>
        <p:spPr>
          <a:xfrm>
            <a:off x="9137650" y="2257425"/>
            <a:ext cx="288290" cy="6985"/>
          </a:xfrm>
          <a:prstGeom prst="line">
            <a:avLst/>
          </a:prstGeom>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6595110" y="3916680"/>
            <a:ext cx="4838065" cy="1198880"/>
          </a:xfrm>
          <a:prstGeom prst="rect">
            <a:avLst/>
          </a:prstGeom>
          <a:noFill/>
        </p:spPr>
        <p:txBody>
          <a:bodyPr wrap="square" rtlCol="0">
            <a:spAutoFit/>
          </a:bodyPr>
          <a:p>
            <a:r>
              <a:rPr lang="zh-CN" altLang="en-US" b="1"/>
              <a:t>优点： </a:t>
            </a:r>
            <a:endParaRPr lang="zh-CN" altLang="en-US" b="1"/>
          </a:p>
          <a:p>
            <a:r>
              <a:rPr lang="zh-CN" altLang="en-US"/>
              <a:t>(1)可解释，因为它编码了特定的生物功能。</a:t>
            </a:r>
            <a:endParaRPr lang="zh-CN" altLang="en-US"/>
          </a:p>
          <a:p>
            <a:endParaRPr lang="zh-CN" altLang="en-US"/>
          </a:p>
          <a:p>
            <a:r>
              <a:rPr lang="zh-CN" altLang="en-US"/>
              <a:t>(2)关于预测任务，可以端到端方式学习。</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4" name="文本框 3"/>
          <p:cNvSpPr txBox="1"/>
          <p:nvPr/>
        </p:nvSpPr>
        <p:spPr>
          <a:xfrm>
            <a:off x="660400" y="770255"/>
            <a:ext cx="10858500" cy="368300"/>
          </a:xfrm>
          <a:prstGeom prst="rect">
            <a:avLst/>
          </a:prstGeom>
          <a:noFill/>
        </p:spPr>
        <p:txBody>
          <a:bodyPr wrap="square" rtlCol="0">
            <a:spAutoFit/>
          </a:bodyPr>
          <a:p>
            <a:pPr algn="l">
              <a:buClrTx/>
              <a:buSzTx/>
              <a:buFontTx/>
            </a:pPr>
            <a:r>
              <a:rPr lang="en-US" altLang="zh-CN" b="1">
                <a:latin typeface="Times New Roman" panose="02020603050405020304" charset="0"/>
                <a:cs typeface="Times New Roman" panose="02020603050405020304" charset="0"/>
                <a:sym typeface="+mn-ea"/>
              </a:rPr>
              <a:t>2.</a:t>
            </a:r>
            <a:r>
              <a:rPr lang="en-US" altLang="zh-CN" b="1" i="1">
                <a:latin typeface="Times New Roman" panose="02020603050405020304" charset="0"/>
                <a:cs typeface="Times New Roman" panose="02020603050405020304" charset="0"/>
                <a:sym typeface="+mn-ea"/>
              </a:rPr>
              <a:t> Histology Patch Tokenizer from WSIs </a:t>
            </a:r>
            <a:endParaRPr lang="zh-CN" altLang="en-US"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3"/>
          <a:srcRect t="30378" b="40855"/>
          <a:stretch>
            <a:fillRect/>
          </a:stretch>
        </p:blipFill>
        <p:spPr>
          <a:xfrm>
            <a:off x="660400" y="1280795"/>
            <a:ext cx="10810240" cy="2277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4" name="文本框 3"/>
          <p:cNvSpPr txBox="1"/>
          <p:nvPr/>
        </p:nvSpPr>
        <p:spPr>
          <a:xfrm>
            <a:off x="660400" y="770255"/>
            <a:ext cx="10858500" cy="368300"/>
          </a:xfrm>
          <a:prstGeom prst="rect">
            <a:avLst/>
          </a:prstGeom>
          <a:noFill/>
        </p:spPr>
        <p:txBody>
          <a:bodyPr wrap="square" rtlCol="0">
            <a:spAutoFit/>
          </a:bodyPr>
          <a:p>
            <a:pPr algn="l">
              <a:buClrTx/>
              <a:buSzTx/>
              <a:buFontTx/>
            </a:pPr>
            <a:r>
              <a:rPr lang="en-US" altLang="zh-CN" b="1">
                <a:latin typeface="Times New Roman" panose="02020603050405020304" charset="0"/>
                <a:cs typeface="Times New Roman" panose="02020603050405020304" charset="0"/>
                <a:sym typeface="+mn-ea"/>
              </a:rPr>
              <a:t>3.</a:t>
            </a:r>
            <a:r>
              <a:rPr lang="en-US" altLang="zh-CN" b="1" i="1">
                <a:latin typeface="Times New Roman" panose="02020603050405020304" charset="0"/>
                <a:cs typeface="Times New Roman" panose="02020603050405020304" charset="0"/>
                <a:sym typeface="+mn-ea"/>
              </a:rPr>
              <a:t>  Multimodal Fusion</a:t>
            </a:r>
            <a:endParaRPr lang="en-US" altLang="zh-CN" b="1" i="1">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3"/>
          <a:srcRect t="58981"/>
          <a:stretch>
            <a:fillRect/>
          </a:stretch>
        </p:blipFill>
        <p:spPr>
          <a:xfrm>
            <a:off x="660400" y="1138555"/>
            <a:ext cx="10876915" cy="3267075"/>
          </a:xfrm>
          <a:prstGeom prst="rect">
            <a:avLst/>
          </a:prstGeom>
        </p:spPr>
      </p:pic>
      <p:sp>
        <p:nvSpPr>
          <p:cNvPr id="6" name="文本框 5"/>
          <p:cNvSpPr txBox="1"/>
          <p:nvPr/>
        </p:nvSpPr>
        <p:spPr>
          <a:xfrm>
            <a:off x="685800" y="4642485"/>
            <a:ext cx="7721600" cy="368300"/>
          </a:xfrm>
          <a:prstGeom prst="rect">
            <a:avLst/>
          </a:prstGeom>
          <a:noFill/>
        </p:spPr>
        <p:txBody>
          <a:bodyPr wrap="square" rtlCol="0">
            <a:spAutoFit/>
          </a:bodyPr>
          <a:p>
            <a:r>
              <a:rPr lang="zh-CN" altLang="en-US" b="1"/>
              <a:t>目的：</a:t>
            </a:r>
            <a:r>
              <a:rPr lang="en-US" altLang="zh-CN"/>
              <a:t>可以模拟Pathway和Patch </a:t>
            </a:r>
            <a:r>
              <a:rPr lang="en-US" altLang="zh-CN"/>
              <a:t>Tokens之间密集的多模态相互作用</a:t>
            </a:r>
            <a:endParaRPr lang="en-US" altLang="zh-CN"/>
          </a:p>
        </p:txBody>
      </p:sp>
      <p:sp>
        <p:nvSpPr>
          <p:cNvPr id="8" name="文本框 7"/>
          <p:cNvSpPr txBox="1"/>
          <p:nvPr/>
        </p:nvSpPr>
        <p:spPr>
          <a:xfrm>
            <a:off x="685800" y="5048885"/>
            <a:ext cx="6566535" cy="1198880"/>
          </a:xfrm>
          <a:prstGeom prst="rect">
            <a:avLst/>
          </a:prstGeom>
          <a:noFill/>
        </p:spPr>
        <p:txBody>
          <a:bodyPr wrap="square" rtlCol="0">
            <a:spAutoFit/>
          </a:bodyPr>
          <a:p>
            <a:r>
              <a:rPr lang="zh-CN" altLang="en-US"/>
              <a:t>①</a:t>
            </a:r>
            <a:r>
              <a:rPr lang="en-US" altLang="zh-CN"/>
              <a:t> P-to-P</a:t>
            </a:r>
            <a:r>
              <a:rPr lang="zh-CN" altLang="en-US"/>
              <a:t>：模式内</a:t>
            </a:r>
            <a:r>
              <a:rPr lang="en-US" altLang="zh-CN">
                <a:sym typeface="+mn-ea"/>
              </a:rPr>
              <a:t>Pathway</a:t>
            </a:r>
            <a:r>
              <a:rPr lang="zh-CN" altLang="en-US"/>
              <a:t>间的相互作用</a:t>
            </a:r>
            <a:endParaRPr lang="zh-CN" altLang="en-US"/>
          </a:p>
          <a:p>
            <a:r>
              <a:rPr lang="zh-CN" altLang="en-US"/>
              <a:t>②</a:t>
            </a:r>
            <a:r>
              <a:rPr lang="en-US" altLang="zh-CN"/>
              <a:t> P-to-H</a:t>
            </a:r>
            <a:r>
              <a:rPr lang="zh-CN" altLang="en-US"/>
              <a:t>：跨模态</a:t>
            </a:r>
            <a:r>
              <a:rPr lang="en-US" altLang="zh-CN"/>
              <a:t>Pathway</a:t>
            </a:r>
            <a:r>
              <a:rPr lang="zh-CN" altLang="en-US"/>
              <a:t>引导的</a:t>
            </a:r>
            <a:r>
              <a:rPr lang="en-US" altLang="zh-CN"/>
              <a:t>Pathway</a:t>
            </a:r>
            <a:r>
              <a:rPr lang="zh-CN" altLang="en-US"/>
              <a:t>到</a:t>
            </a:r>
            <a:r>
              <a:rPr lang="en-US" altLang="zh-CN"/>
              <a:t>Pat</a:t>
            </a:r>
            <a:r>
              <a:rPr lang="en-US" altLang="zh-CN"/>
              <a:t>ch</a:t>
            </a:r>
            <a:r>
              <a:rPr lang="zh-CN" altLang="en-US"/>
              <a:t>的相互作用</a:t>
            </a:r>
            <a:endParaRPr lang="zh-CN" altLang="en-US"/>
          </a:p>
          <a:p>
            <a:r>
              <a:rPr lang="zh-CN" altLang="en-US"/>
              <a:t>③</a:t>
            </a:r>
            <a:r>
              <a:rPr lang="en-US" altLang="zh-CN"/>
              <a:t> H-to-P</a:t>
            </a:r>
            <a:r>
              <a:rPr lang="zh-CN" altLang="en-US"/>
              <a:t>：</a:t>
            </a:r>
            <a:r>
              <a:rPr lang="zh-CN" altLang="en-US">
                <a:sym typeface="+mn-ea"/>
              </a:rPr>
              <a:t>跨模态</a:t>
            </a:r>
            <a:r>
              <a:rPr lang="en-US" altLang="zh-CN">
                <a:sym typeface="+mn-ea"/>
              </a:rPr>
              <a:t>Pat</a:t>
            </a:r>
            <a:r>
              <a:rPr lang="en-US" altLang="zh-CN">
                <a:sym typeface="+mn-ea"/>
              </a:rPr>
              <a:t>ch</a:t>
            </a:r>
            <a:r>
              <a:rPr lang="zh-CN" altLang="en-US">
                <a:sym typeface="+mn-ea"/>
              </a:rPr>
              <a:t>引导的</a:t>
            </a:r>
            <a:r>
              <a:rPr lang="en-US" altLang="zh-CN">
                <a:sym typeface="+mn-ea"/>
              </a:rPr>
              <a:t>Patch</a:t>
            </a:r>
            <a:r>
              <a:rPr lang="zh-CN" altLang="en-US">
                <a:sym typeface="+mn-ea"/>
              </a:rPr>
              <a:t>到</a:t>
            </a:r>
            <a:r>
              <a:rPr lang="en-US" altLang="zh-CN">
                <a:sym typeface="+mn-ea"/>
              </a:rPr>
              <a:t>Pathway</a:t>
            </a:r>
            <a:r>
              <a:rPr lang="zh-CN" altLang="en-US">
                <a:sym typeface="+mn-ea"/>
              </a:rPr>
              <a:t>的相互作用</a:t>
            </a:r>
            <a:endParaRPr lang="zh-CN" altLang="en-US">
              <a:sym typeface="+mn-ea"/>
            </a:endParaRPr>
          </a:p>
          <a:p>
            <a:r>
              <a:rPr lang="zh-CN" altLang="en-US"/>
              <a:t>④</a:t>
            </a:r>
            <a:r>
              <a:rPr lang="en-US" altLang="zh-CN"/>
              <a:t> H-to-H</a:t>
            </a:r>
            <a:r>
              <a:rPr lang="zh-CN" altLang="en-US"/>
              <a:t>：</a:t>
            </a:r>
            <a:r>
              <a:rPr>
                <a:sym typeface="+mn-ea"/>
              </a:rPr>
              <a:t>模态内组织学</a:t>
            </a:r>
            <a:r>
              <a:rPr lang="en-US">
                <a:sym typeface="+mn-ea"/>
              </a:rPr>
              <a:t>Patch</a:t>
            </a:r>
            <a:r>
              <a:rPr>
                <a:sym typeface="+mn-ea"/>
              </a:rPr>
              <a:t>间相互作用</a:t>
            </a:r>
            <a:r>
              <a:rPr lang="en-US">
                <a:sym typeface="+mn-ea"/>
              </a:rPr>
              <a:t> </a:t>
            </a:r>
            <a:r>
              <a:rPr lang="zh-CN" altLang="en-US" b="1">
                <a:solidFill>
                  <a:srgbClr val="FF0000"/>
                </a:solidFill>
                <a:sym typeface="+mn-ea"/>
              </a:rPr>
              <a:t>×</a:t>
            </a:r>
            <a:endParaRPr lang="zh-CN" altLang="en-US" b="1">
              <a:solidFill>
                <a:srgbClr val="FF0000"/>
              </a:solidFill>
              <a:sym typeface="+mn-ea"/>
            </a:endParaRPr>
          </a:p>
        </p:txBody>
      </p:sp>
      <p:pic>
        <p:nvPicPr>
          <p:cNvPr id="9" name="图片 8"/>
          <p:cNvPicPr>
            <a:picLocks noChangeAspect="1"/>
          </p:cNvPicPr>
          <p:nvPr/>
        </p:nvPicPr>
        <p:blipFill>
          <a:blip r:embed="rId4"/>
          <a:srcRect r="8372"/>
          <a:stretch>
            <a:fillRect/>
          </a:stretch>
        </p:blipFill>
        <p:spPr>
          <a:xfrm>
            <a:off x="7235190" y="5532755"/>
            <a:ext cx="4956810" cy="7594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4" name="文本框 3"/>
          <p:cNvSpPr txBox="1"/>
          <p:nvPr/>
        </p:nvSpPr>
        <p:spPr>
          <a:xfrm>
            <a:off x="660400" y="770255"/>
            <a:ext cx="10858500" cy="368300"/>
          </a:xfrm>
          <a:prstGeom prst="rect">
            <a:avLst/>
          </a:prstGeom>
          <a:noFill/>
        </p:spPr>
        <p:txBody>
          <a:bodyPr wrap="square" rtlCol="0">
            <a:spAutoFit/>
          </a:bodyPr>
          <a:p>
            <a:pPr algn="l">
              <a:buClrTx/>
              <a:buSzTx/>
              <a:buFontTx/>
            </a:pPr>
            <a:r>
              <a:rPr lang="en-US" altLang="zh-CN" b="1">
                <a:latin typeface="Times New Roman" panose="02020603050405020304" charset="0"/>
                <a:cs typeface="Times New Roman" panose="02020603050405020304" charset="0"/>
                <a:sym typeface="+mn-ea"/>
              </a:rPr>
              <a:t>4.</a:t>
            </a:r>
            <a:r>
              <a:rPr lang="en-US" altLang="zh-CN" b="1" i="1">
                <a:latin typeface="Times New Roman" panose="02020603050405020304" charset="0"/>
                <a:cs typeface="Times New Roman" panose="02020603050405020304" charset="0"/>
                <a:sym typeface="+mn-ea"/>
              </a:rPr>
              <a:t>   Multi-Level Interpretability</a:t>
            </a:r>
            <a:endParaRPr lang="en-US" altLang="zh-CN" b="1" i="1">
              <a:latin typeface="Times New Roman" panose="02020603050405020304" charset="0"/>
              <a:cs typeface="Times New Roman" panose="02020603050405020304" charset="0"/>
              <a:sym typeface="+mn-ea"/>
            </a:endParaRPr>
          </a:p>
        </p:txBody>
      </p:sp>
      <p:pic>
        <p:nvPicPr>
          <p:cNvPr id="3" name="图片 2"/>
          <p:cNvPicPr>
            <a:picLocks noChangeAspect="1"/>
          </p:cNvPicPr>
          <p:nvPr/>
        </p:nvPicPr>
        <p:blipFill>
          <a:blip r:embed="rId3"/>
          <a:srcRect b="9509"/>
          <a:stretch>
            <a:fillRect/>
          </a:stretch>
        </p:blipFill>
        <p:spPr>
          <a:xfrm>
            <a:off x="660400" y="1191260"/>
            <a:ext cx="5497830" cy="4314825"/>
          </a:xfrm>
          <a:prstGeom prst="rect">
            <a:avLst/>
          </a:prstGeom>
        </p:spPr>
      </p:pic>
      <p:sp>
        <p:nvSpPr>
          <p:cNvPr id="6" name="文本框 5"/>
          <p:cNvSpPr txBox="1"/>
          <p:nvPr/>
        </p:nvSpPr>
        <p:spPr>
          <a:xfrm>
            <a:off x="6158230" y="1176655"/>
            <a:ext cx="5361305" cy="2030095"/>
          </a:xfrm>
          <a:prstGeom prst="rect">
            <a:avLst/>
          </a:prstGeom>
          <a:noFill/>
        </p:spPr>
        <p:txBody>
          <a:bodyPr wrap="square" rtlCol="0">
            <a:spAutoFit/>
          </a:bodyPr>
          <a:p>
            <a:r>
              <a:rPr lang="en-US" altLang="zh-CN" b="1"/>
              <a:t>1.</a:t>
            </a:r>
            <a:r>
              <a:rPr lang="zh-CN" altLang="en-US" b="1"/>
              <a:t>转录组学：</a:t>
            </a:r>
            <a:r>
              <a:rPr lang="zh-CN" altLang="en-US"/>
              <a:t>使用整合梯度（IG）来识别通路和基因的影响，从而得到一个评分，分别描述每个通路和基因对预测风险的贡献程度。IG阴性对应的通路/基因与较低的风险相关，而IG阳性表明与较高的风险相关。</a:t>
            </a:r>
            <a:endParaRPr lang="zh-CN" altLang="en-US"/>
          </a:p>
          <a:p>
            <a:pPr indent="457200"/>
            <a:r>
              <a:rPr lang="zh-CN" altLang="en-US" b="1"/>
              <a:t>目的：</a:t>
            </a:r>
            <a:r>
              <a:rPr lang="zh-CN" altLang="en-US"/>
              <a:t> (1)验证与预后相关的已知基因和途径，(2)识别可以预测预后的新基因和候选途径。</a:t>
            </a:r>
            <a:endParaRPr lang="zh-CN" altLang="en-US"/>
          </a:p>
        </p:txBody>
      </p:sp>
      <p:sp>
        <p:nvSpPr>
          <p:cNvPr id="8" name="文本框 7"/>
          <p:cNvSpPr txBox="1"/>
          <p:nvPr/>
        </p:nvSpPr>
        <p:spPr>
          <a:xfrm>
            <a:off x="6158230" y="3268980"/>
            <a:ext cx="5361305" cy="922020"/>
          </a:xfrm>
          <a:prstGeom prst="rect">
            <a:avLst/>
          </a:prstGeom>
          <a:noFill/>
        </p:spPr>
        <p:txBody>
          <a:bodyPr wrap="square" rtlCol="0">
            <a:spAutoFit/>
          </a:bodyPr>
          <a:p>
            <a:r>
              <a:rPr lang="en-US" altLang="zh-CN" b="1"/>
              <a:t>2.</a:t>
            </a:r>
            <a:r>
              <a:rPr lang="zh-CN" altLang="en-US" b="1"/>
              <a:t>组织学：</a:t>
            </a:r>
            <a:r>
              <a:rPr lang="zh-CN" altLang="en-US"/>
              <a:t>通过类似的方法处理来获得</a:t>
            </a:r>
            <a:r>
              <a:rPr lang="zh-CN" altLang="en-US"/>
              <a:t>切片水平的影响，从而能够研究低风险和高风险相关</a:t>
            </a:r>
            <a:r>
              <a:rPr lang="zh-CN" altLang="en-US"/>
              <a:t>切片的形态。</a:t>
            </a:r>
            <a:endParaRPr lang="zh-CN" altLang="en-US"/>
          </a:p>
        </p:txBody>
      </p:sp>
      <p:sp>
        <p:nvSpPr>
          <p:cNvPr id="9" name="文本框 8"/>
          <p:cNvSpPr txBox="1"/>
          <p:nvPr/>
        </p:nvSpPr>
        <p:spPr>
          <a:xfrm>
            <a:off x="6158230" y="4191000"/>
            <a:ext cx="5361305" cy="368300"/>
          </a:xfrm>
          <a:prstGeom prst="rect">
            <a:avLst/>
          </a:prstGeom>
          <a:noFill/>
        </p:spPr>
        <p:txBody>
          <a:bodyPr wrap="square" rtlCol="0">
            <a:spAutoFit/>
          </a:bodyPr>
          <a:p>
            <a:r>
              <a:rPr lang="en-US" altLang="zh-CN" b="1"/>
              <a:t>3.</a:t>
            </a:r>
            <a:r>
              <a:rPr lang="zh-CN" altLang="en-US" b="1"/>
              <a:t>跨模态相互作用</a:t>
            </a:r>
            <a:r>
              <a:rPr lang="zh-CN" altLang="en-US" b="1"/>
              <a:t>：</a:t>
            </a:r>
            <a:endParaRPr lang="zh-CN" altLang="en-US"/>
          </a:p>
        </p:txBody>
      </p:sp>
      <p:pic>
        <p:nvPicPr>
          <p:cNvPr id="10" name="图片 9"/>
          <p:cNvPicPr>
            <a:picLocks noChangeAspect="1"/>
          </p:cNvPicPr>
          <p:nvPr/>
        </p:nvPicPr>
        <p:blipFill>
          <a:blip r:embed="rId4"/>
          <a:stretch>
            <a:fillRect/>
          </a:stretch>
        </p:blipFill>
        <p:spPr>
          <a:xfrm>
            <a:off x="8176895" y="4194175"/>
            <a:ext cx="1323975" cy="981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424624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A</a:t>
            </a:r>
            <a:r>
              <a:rPr lang="zh-CN" altLang="en-US" b="1">
                <a:latin typeface="Times New Roman" panose="02020603050405020304" charset="0"/>
                <a:cs typeface="Times New Roman" panose="02020603050405020304" charset="0"/>
              </a:rPr>
              <a:t>. </a:t>
            </a:r>
            <a:r>
              <a:rPr lang="en-US" altLang="zh-CN" b="1">
                <a:latin typeface="Times New Roman" panose="02020603050405020304" charset="0"/>
                <a:cs typeface="Times New Roman" panose="02020603050405020304" charset="0"/>
              </a:rPr>
              <a:t>Dataset</a:t>
            </a:r>
            <a:endParaRPr lang="en-US" altLang="zh-CN" b="1">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膀胱尿路上皮癌（BLCA）（</a:t>
            </a:r>
            <a:r>
              <a:rPr lang="en-US" altLang="zh-CN">
                <a:latin typeface="Times New Roman" panose="02020603050405020304" charset="0"/>
                <a:cs typeface="Times New Roman" panose="02020603050405020304" charset="0"/>
              </a:rPr>
              <a:t>n=359）</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乳腺浸润性癌（BRCA）（</a:t>
            </a:r>
            <a:r>
              <a:rPr lang="en-US" altLang="zh-CN">
                <a:latin typeface="Times New Roman" panose="02020603050405020304" charset="0"/>
                <a:cs typeface="Times New Roman" panose="02020603050405020304" charset="0"/>
              </a:rPr>
              <a:t>n=869）</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胃腺癌（STAD）（</a:t>
            </a:r>
            <a:r>
              <a:rPr lang="en-US" altLang="zh-CN">
                <a:latin typeface="Times New Roman" panose="02020603050405020304" charset="0"/>
                <a:cs typeface="Times New Roman" panose="02020603050405020304" charset="0"/>
              </a:rPr>
              <a:t>n=317）</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结肠和直肠腺癌</a:t>
            </a:r>
            <a:r>
              <a:rPr lang="zh-CN" altLang="en-US">
                <a:latin typeface="Times New Roman" panose="02020603050405020304" charset="0"/>
                <a:cs typeface="Times New Roman" panose="02020603050405020304" charset="0"/>
              </a:rPr>
              <a:t>（COADREAD）</a:t>
            </a:r>
            <a:r>
              <a:rPr lang="en-US" altLang="zh-CN">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n=296）</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头颈部鳞状细胞癌（HNSC）（=392）</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先前的研究集中于预测总生存率（OS，然而，这种方法可能会高估癌症相关死亡的比例，因为患者可能已经死于其他原因。相反，</a:t>
            </a:r>
            <a:r>
              <a:rPr lang="zh-CN" altLang="en-US">
                <a:latin typeface="Times New Roman" panose="02020603050405020304" charset="0"/>
                <a:cs typeface="Times New Roman" panose="02020603050405020304" charset="0"/>
              </a:rPr>
              <a:t>本文</a:t>
            </a:r>
            <a:r>
              <a:rPr lang="en-US" altLang="zh-CN">
                <a:latin typeface="Times New Roman" panose="02020603050405020304" charset="0"/>
                <a:cs typeface="Times New Roman" panose="02020603050405020304" charset="0"/>
              </a:rPr>
              <a:t>预测</a:t>
            </a:r>
            <a:r>
              <a:rPr lang="en-US" altLang="zh-CN" b="1">
                <a:latin typeface="Times New Roman" panose="02020603050405020304" charset="0"/>
                <a:cs typeface="Times New Roman" panose="02020603050405020304" charset="0"/>
              </a:rPr>
              <a:t>疾病特异性生存期（DSS）</a:t>
            </a:r>
            <a:r>
              <a:rPr lang="en-US" altLang="zh-CN">
                <a:latin typeface="Times New Roman" panose="02020603050405020304" charset="0"/>
                <a:cs typeface="Times New Roman" panose="02020603050405020304" charset="0"/>
              </a:rPr>
              <a:t>作为患者疾病状态的更准确的表示。</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通路收集：</a:t>
            </a:r>
            <a:r>
              <a:rPr lang="en-US" altLang="zh-CN">
                <a:latin typeface="Times New Roman" panose="02020603050405020304" charset="0"/>
                <a:cs typeface="Times New Roman" panose="02020603050405020304" charset="0"/>
              </a:rPr>
              <a:t>我们使用Xena数据库从TCGA（共60,499个）中访问原始转录组学和DSS标签。我们从两种资源中提取了通路：反应组和人类分子签名数据库（MSigDB）——特征标记。反应组和MSigDB-特征标记分别包含1,281条和50条人类生物通路。我们进一步选择了至少90%的转录组可用的通路，得到来自4999个不同基因的331个通路（1.1577个反应组通路和4241个基因的50个标记通路）。</a:t>
            </a:r>
            <a:endParaRPr lang="en-US" altLang="zh-CN">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B</a:t>
            </a:r>
            <a:r>
              <a:rPr lang="zh-CN" altLang="en-US" b="1">
                <a:latin typeface="Times New Roman" panose="02020603050405020304" charset="0"/>
                <a:cs typeface="Times New Roman" panose="02020603050405020304" charset="0"/>
              </a:rPr>
              <a:t>. </a:t>
            </a:r>
            <a:r>
              <a:rPr lang="en-US" altLang="zh-CN" b="1">
                <a:latin typeface="Times New Roman" panose="02020603050405020304" charset="0"/>
                <a:cs typeface="Times New Roman" panose="02020603050405020304" charset="0"/>
              </a:rPr>
              <a:t>Baselines</a:t>
            </a:r>
            <a:endParaRPr lang="zh-CN" altLang="en-US">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54610" y="1229360"/>
            <a:ext cx="5264785" cy="5283200"/>
          </a:xfrm>
          <a:prstGeom prst="rect">
            <a:avLst/>
          </a:prstGeom>
        </p:spPr>
      </p:pic>
      <p:pic>
        <p:nvPicPr>
          <p:cNvPr id="4" name="图片 3"/>
          <p:cNvPicPr>
            <a:picLocks noChangeAspect="1"/>
          </p:cNvPicPr>
          <p:nvPr/>
        </p:nvPicPr>
        <p:blipFill>
          <a:blip r:embed="rId4"/>
          <a:stretch>
            <a:fillRect/>
          </a:stretch>
        </p:blipFill>
        <p:spPr>
          <a:xfrm>
            <a:off x="5319395" y="3878580"/>
            <a:ext cx="6872605" cy="2543175"/>
          </a:xfrm>
          <a:prstGeom prst="rect">
            <a:avLst/>
          </a:prstGeom>
        </p:spPr>
      </p:pic>
      <p:sp>
        <p:nvSpPr>
          <p:cNvPr id="5" name="椭圆 4"/>
          <p:cNvSpPr/>
          <p:nvPr/>
        </p:nvSpPr>
        <p:spPr>
          <a:xfrm>
            <a:off x="2752090" y="5699125"/>
            <a:ext cx="668655" cy="349250"/>
          </a:xfrm>
          <a:prstGeom prst="ellipse">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曲线连接符 5"/>
          <p:cNvCxnSpPr>
            <a:stCxn id="5" idx="6"/>
            <a:endCxn id="4" idx="1"/>
          </p:cNvCxnSpPr>
          <p:nvPr/>
        </p:nvCxnSpPr>
        <p:spPr>
          <a:xfrm flipV="1">
            <a:off x="3420745" y="5150485"/>
            <a:ext cx="1898650" cy="723265"/>
          </a:xfrm>
          <a:prstGeom prst="curvedConnector3">
            <a:avLst>
              <a:gd name="adj1" fmla="val 50000"/>
            </a:avLst>
          </a:prstGeom>
          <a:ln>
            <a:solidFill>
              <a:srgbClr val="FF0000"/>
            </a:solidFill>
            <a:prstDash val="sysDash"/>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Survival Prediction Results</a:t>
            </a:r>
            <a:endParaRPr lang="en-US" altLang="zh-CN"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660400" y="1353185"/>
            <a:ext cx="10859135" cy="45059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Survival Prediction Results</a:t>
            </a:r>
            <a:endParaRPr lang="en-US" altLang="zh-CN" b="1">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3"/>
          <a:stretch>
            <a:fillRect/>
          </a:stretch>
        </p:blipFill>
        <p:spPr>
          <a:xfrm>
            <a:off x="660400" y="1321435"/>
            <a:ext cx="10859135" cy="46882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Survival Prediction Results</a:t>
            </a:r>
            <a:endParaRPr lang="en-US" altLang="zh-CN"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2907030" y="0"/>
            <a:ext cx="9284970" cy="68300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1152525" y="1513840"/>
            <a:ext cx="9886950" cy="3429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Ablation Study </a:t>
            </a:r>
            <a:endParaRPr lang="en-US" altLang="zh-CN"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660400" y="1157605"/>
            <a:ext cx="10883900" cy="38252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C</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Ablation Study </a:t>
            </a:r>
            <a:endParaRPr lang="en-US" altLang="zh-CN" b="1">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3"/>
          <a:stretch>
            <a:fillRect/>
          </a:stretch>
        </p:blipFill>
        <p:spPr>
          <a:xfrm>
            <a:off x="660400" y="1157605"/>
            <a:ext cx="10847705" cy="3778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 Interpretability</a:t>
            </a:r>
            <a:endParaRPr lang="en-US" altLang="zh-CN"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3"/>
          <a:stretch>
            <a:fillRect/>
          </a:stretch>
        </p:blipFill>
        <p:spPr>
          <a:xfrm>
            <a:off x="1102995" y="1082040"/>
            <a:ext cx="10149840" cy="57759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custDataLst>
              <p:tags r:id="rId2"/>
            </p:custDataLst>
          </p:nvPr>
        </p:nvSpPr>
        <p:spPr>
          <a:xfrm>
            <a:off x="660400" y="789305"/>
            <a:ext cx="1085850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D. Interpretability</a:t>
            </a:r>
            <a:endParaRPr lang="en-US" altLang="zh-CN" b="1">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3"/>
          <a:stretch>
            <a:fillRect/>
          </a:stretch>
        </p:blipFill>
        <p:spPr>
          <a:xfrm>
            <a:off x="1090930" y="1149350"/>
            <a:ext cx="10026650" cy="57086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2"/>
          <a:stretch>
            <a:fillRect/>
          </a:stretch>
        </p:blipFill>
        <p:spPr>
          <a:xfrm>
            <a:off x="660400" y="777240"/>
            <a:ext cx="9697720" cy="57613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0" y="770890"/>
            <a:ext cx="5985510" cy="4829810"/>
          </a:xfrm>
          <a:prstGeom prst="rect">
            <a:avLst/>
          </a:prstGeom>
        </p:spPr>
      </p:pic>
      <p:pic>
        <p:nvPicPr>
          <p:cNvPr id="4" name="图片 3"/>
          <p:cNvPicPr>
            <a:picLocks noChangeAspect="1"/>
          </p:cNvPicPr>
          <p:nvPr/>
        </p:nvPicPr>
        <p:blipFill>
          <a:blip r:embed="rId3"/>
          <a:stretch>
            <a:fillRect/>
          </a:stretch>
        </p:blipFill>
        <p:spPr>
          <a:xfrm>
            <a:off x="5986145" y="803910"/>
            <a:ext cx="6205855" cy="47929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2456815" y="1490980"/>
            <a:ext cx="9062085" cy="4037330"/>
          </a:xfrm>
          <a:prstGeom prst="rect">
            <a:avLst/>
          </a:prstGeom>
          <a:noFill/>
        </p:spPr>
        <p:txBody>
          <a:bodyPr wrap="square" rtlCol="0" anchor="t">
            <a:noAutofit/>
          </a:bodyPr>
          <a:p>
            <a:r>
              <a:rPr lang="zh-CN" altLang="en-US" b="1">
                <a:latin typeface="Times New Roman" panose="02020603050405020304" charset="0"/>
                <a:cs typeface="Times New Roman" panose="02020603050405020304" charset="0"/>
              </a:rPr>
              <a:t>预测患者预后</a:t>
            </a:r>
            <a:r>
              <a:rPr lang="zh-CN" altLang="en-US">
                <a:latin typeface="Times New Roman" panose="02020603050405020304" charset="0"/>
                <a:cs typeface="Times New Roman" panose="02020603050405020304" charset="0"/>
              </a:rPr>
              <a:t>是计算病理学中的一项基本任务，其目的是利用组织学全</a:t>
            </a:r>
            <a:r>
              <a:rPr lang="zh-CN" altLang="en-US">
                <a:latin typeface="Times New Roman" panose="02020603050405020304" charset="0"/>
                <a:cs typeface="Times New Roman" panose="02020603050405020304" charset="0"/>
              </a:rPr>
              <a:t>切片图像（WSIs）进行自动风险评估、患者分层和分诊，以及治疗反应预测。</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患者预后</a:t>
            </a:r>
            <a:r>
              <a:rPr lang="zh-CN" altLang="en-US">
                <a:latin typeface="Times New Roman" panose="02020603050405020304" charset="0"/>
                <a:cs typeface="Times New Roman" panose="02020603050405020304" charset="0"/>
              </a:rPr>
              <a:t>通常被定义为一项生存分析任务，其目标是学习正确排序患者发生事件的时间（在生存预测的情况下是死亡）的风险估计。</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b="1">
                <a:latin typeface="Times New Roman" panose="02020603050405020304" charset="0"/>
                <a:cs typeface="Times New Roman" panose="02020603050405020304" charset="0"/>
              </a:rPr>
              <a:t>切片水平的生存预测</a:t>
            </a:r>
            <a:r>
              <a:rPr lang="zh-CN" altLang="en-US">
                <a:latin typeface="Times New Roman" panose="02020603050405020304" charset="0"/>
                <a:cs typeface="Times New Roman" panose="02020603050405020304" charset="0"/>
              </a:rPr>
              <a:t>可以看作是一个细粒度的视觉识别问题，需要</a:t>
            </a:r>
            <a:r>
              <a:rPr lang="zh-CN" altLang="en-US">
                <a:latin typeface="Times New Roman" panose="02020603050405020304" charset="0"/>
                <a:cs typeface="Times New Roman" panose="02020603050405020304" charset="0"/>
              </a:rPr>
              <a:t>建模其中微小的细节（如肿瘤细胞或淋巴细胞），以区分疾病分期和风险群体。</a:t>
            </a:r>
            <a:endParaRPr lang="zh-CN" altLang="en-US">
              <a:latin typeface="Times New Roman" panose="02020603050405020304" charset="0"/>
              <a:cs typeface="Times New Roman" panose="02020603050405020304" charset="0"/>
            </a:endParaRPr>
          </a:p>
        </p:txBody>
      </p:sp>
      <p:sp>
        <p:nvSpPr>
          <p:cNvPr id="2" name="圆角矩形 1"/>
          <p:cNvSpPr/>
          <p:nvPr/>
        </p:nvSpPr>
        <p:spPr>
          <a:xfrm>
            <a:off x="683895" y="1376680"/>
            <a:ext cx="1755140" cy="9347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Times New Roman" panose="02020603050405020304" charset="0"/>
                <a:cs typeface="Times New Roman" panose="02020603050405020304" charset="0"/>
                <a:sym typeface="+mn-ea"/>
              </a:rPr>
              <a:t>预测患者预后</a:t>
            </a:r>
            <a:endParaRPr lang="zh-CN" altLang="en-US"/>
          </a:p>
        </p:txBody>
      </p:sp>
      <p:sp>
        <p:nvSpPr>
          <p:cNvPr id="3" name="圆角矩形 2"/>
          <p:cNvSpPr/>
          <p:nvPr/>
        </p:nvSpPr>
        <p:spPr>
          <a:xfrm>
            <a:off x="683895" y="2934970"/>
            <a:ext cx="1755140" cy="9347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Times New Roman" panose="02020603050405020304" charset="0"/>
                <a:cs typeface="Times New Roman" panose="02020603050405020304" charset="0"/>
                <a:sym typeface="+mn-ea"/>
              </a:rPr>
              <a:t>患者预后</a:t>
            </a:r>
            <a:endParaRPr lang="zh-CN" altLang="en-US"/>
          </a:p>
        </p:txBody>
      </p:sp>
      <p:sp>
        <p:nvSpPr>
          <p:cNvPr id="5" name="圆角矩形 4"/>
          <p:cNvSpPr/>
          <p:nvPr/>
        </p:nvSpPr>
        <p:spPr>
          <a:xfrm>
            <a:off x="683895" y="4592955"/>
            <a:ext cx="1755140" cy="9347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Times New Roman" panose="02020603050405020304" charset="0"/>
                <a:cs typeface="Times New Roman" panose="02020603050405020304" charset="0"/>
                <a:sym typeface="+mn-ea"/>
              </a:rPr>
              <a:t>切片水平的</a:t>
            </a:r>
            <a:endParaRPr lang="zh-CN" altLang="en-US" b="1">
              <a:latin typeface="Times New Roman" panose="02020603050405020304" charset="0"/>
              <a:cs typeface="Times New Roman" panose="02020603050405020304" charset="0"/>
              <a:sym typeface="+mn-ea"/>
            </a:endParaRPr>
          </a:p>
          <a:p>
            <a:pPr algn="ctr"/>
            <a:r>
              <a:rPr lang="zh-CN" altLang="en-US" b="1">
                <a:latin typeface="Times New Roman" panose="02020603050405020304" charset="0"/>
                <a:cs typeface="Times New Roman" panose="02020603050405020304" charset="0"/>
                <a:sym typeface="+mn-ea"/>
              </a:rPr>
              <a:t>生存</a:t>
            </a:r>
            <a:r>
              <a:rPr lang="zh-CN" altLang="en-US" b="1">
                <a:latin typeface="Times New Roman" panose="02020603050405020304" charset="0"/>
                <a:cs typeface="Times New Roman" panose="02020603050405020304" charset="0"/>
                <a:sym typeface="+mn-ea"/>
              </a:rPr>
              <a:t>预测</a:t>
            </a:r>
            <a:endParaRPr lang="zh-CN" altLang="en-US" b="1">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椭圆 2"/>
          <p:cNvSpPr/>
          <p:nvPr/>
        </p:nvSpPr>
        <p:spPr>
          <a:xfrm>
            <a:off x="929005" y="1278890"/>
            <a:ext cx="2947670" cy="9436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H</a:t>
            </a:r>
            <a:r>
              <a:rPr lang="zh-CN" altLang="en-US" b="1"/>
              <a:t>istology 组织学</a:t>
            </a:r>
            <a:endParaRPr lang="zh-CN" altLang="en-US" b="1"/>
          </a:p>
        </p:txBody>
      </p:sp>
      <p:sp>
        <p:nvSpPr>
          <p:cNvPr id="5" name="椭圆 4"/>
          <p:cNvSpPr/>
          <p:nvPr/>
        </p:nvSpPr>
        <p:spPr>
          <a:xfrm>
            <a:off x="660400" y="2740025"/>
            <a:ext cx="3409315" cy="166052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B</a:t>
            </a:r>
            <a:r>
              <a:rPr lang="zh-CN" altLang="en-US" b="1"/>
              <a:t>ulk </a:t>
            </a:r>
            <a:r>
              <a:rPr lang="en-US" altLang="zh-CN" b="1"/>
              <a:t>T</a:t>
            </a:r>
            <a:r>
              <a:rPr lang="zh-CN" altLang="en-US" b="1"/>
              <a:t>ranscriptomics整体转</a:t>
            </a:r>
            <a:r>
              <a:rPr lang="zh-CN" altLang="en-US" b="1"/>
              <a:t>录组学</a:t>
            </a:r>
            <a:endParaRPr lang="zh-CN" altLang="en-US" b="1"/>
          </a:p>
        </p:txBody>
      </p:sp>
      <p:sp>
        <p:nvSpPr>
          <p:cNvPr id="6" name="文本框 5"/>
          <p:cNvSpPr txBox="1"/>
          <p:nvPr/>
        </p:nvSpPr>
        <p:spPr>
          <a:xfrm>
            <a:off x="4069715" y="2832100"/>
            <a:ext cx="7442835" cy="2030095"/>
          </a:xfrm>
          <a:prstGeom prst="rect">
            <a:avLst/>
          </a:prstGeom>
          <a:noFill/>
        </p:spPr>
        <p:txBody>
          <a:bodyPr wrap="square" rtlCol="0" anchor="t">
            <a:spAutoFit/>
          </a:bodyPr>
          <a:p>
            <a:r>
              <a:rPr lang="zh-CN" altLang="en-US"/>
              <a:t>整体转</a:t>
            </a:r>
            <a:r>
              <a:rPr lang="zh-CN" altLang="en-US"/>
              <a:t>录组学是一种用于分析汇总的细胞群体、组织切片或活检样本的转录组学方法。它测量了数百万个输入细胞中各个基因的</a:t>
            </a:r>
            <a:r>
              <a:rPr lang="zh-CN" altLang="en-US"/>
              <a:t>综合表达水平，有助于全面了解样本之间的基因表达差异。已经被证明是患者生存的强预测因子</a:t>
            </a:r>
            <a:endParaRPr lang="zh-CN" altLang="en-US"/>
          </a:p>
          <a:p>
            <a:endParaRPr lang="zh-CN" altLang="en-US"/>
          </a:p>
          <a:p>
            <a:r>
              <a:rPr lang="en-US" altLang="zh-CN" b="1"/>
              <a:t>整体转录组学代表了该肿瘤内基因表达水平的一个全局描述</a:t>
            </a:r>
            <a:r>
              <a:rPr lang="zh-CN" altLang="en-US" b="1"/>
              <a:t>，</a:t>
            </a:r>
            <a:r>
              <a:rPr lang="zh-CN" altLang="en-US" b="1">
                <a:sym typeface="+mn-ea"/>
              </a:rPr>
              <a:t>缺少空间定位信息</a:t>
            </a:r>
            <a:r>
              <a:rPr lang="en-US" altLang="zh-CN" b="1">
                <a:sym typeface="+mn-ea"/>
              </a:rPr>
              <a:t>   </a:t>
            </a:r>
            <a:endParaRPr lang="zh-CN" altLang="en-US" b="1"/>
          </a:p>
        </p:txBody>
      </p:sp>
      <p:sp>
        <p:nvSpPr>
          <p:cNvPr id="7" name="文本框 6"/>
          <p:cNvSpPr txBox="1"/>
          <p:nvPr/>
        </p:nvSpPr>
        <p:spPr>
          <a:xfrm>
            <a:off x="4076065" y="1304925"/>
            <a:ext cx="7442835" cy="401320"/>
          </a:xfrm>
          <a:prstGeom prst="rect">
            <a:avLst/>
          </a:prstGeom>
          <a:noFill/>
        </p:spPr>
        <p:txBody>
          <a:bodyPr wrap="square" rtlCol="0" anchor="t">
            <a:noAutofit/>
          </a:bodyPr>
          <a:p>
            <a:r>
              <a:t>组织学提供了关于细胞类型及其组成组织的表型信息</a:t>
            </a:r>
          </a:p>
          <a:p/>
          <a:p>
            <a:r>
              <a:rPr lang="en-US" altLang="zh-CN" b="1"/>
              <a:t> WSIs代表了一个肿瘤的一个非常高维的空间描述</a:t>
            </a:r>
            <a:r>
              <a:rPr lang="zh-CN" altLang="en-US" b="1"/>
              <a:t>，</a:t>
            </a:r>
            <a:r>
              <a:rPr lang="zh-CN" b="1">
                <a:sym typeface="+mn-ea"/>
              </a:rPr>
              <a:t>提供了空间定位信息</a:t>
            </a:r>
            <a:r>
              <a:rPr lang="en-US" altLang="zh-CN" b="1">
                <a:sym typeface="+mn-ea"/>
              </a:rPr>
              <a:t> </a:t>
            </a:r>
            <a:endParaRPr lang="en-US" altLang="zh-CN" b="1"/>
          </a:p>
        </p:txBody>
      </p:sp>
      <p:sp>
        <p:nvSpPr>
          <p:cNvPr id="8" name="椭圆 7"/>
          <p:cNvSpPr/>
          <p:nvPr/>
        </p:nvSpPr>
        <p:spPr>
          <a:xfrm>
            <a:off x="4042410" y="1638300"/>
            <a:ext cx="7442835" cy="77914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3815080" y="3879850"/>
            <a:ext cx="7762240" cy="124206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流程图: 手动操作 49"/>
          <p:cNvSpPr/>
          <p:nvPr/>
        </p:nvSpPr>
        <p:spPr>
          <a:xfrm>
            <a:off x="8690610" y="2581275"/>
            <a:ext cx="1710055" cy="600075"/>
          </a:xfrm>
          <a:prstGeom prst="flowChartManualOperation">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60400" y="893445"/>
            <a:ext cx="1418590" cy="368300"/>
          </a:xfrm>
          <a:prstGeom prst="rect">
            <a:avLst/>
          </a:prstGeom>
          <a:noFill/>
        </p:spPr>
        <p:txBody>
          <a:bodyPr wrap="square" rtlCol="0">
            <a:spAutoFit/>
          </a:bodyPr>
          <a:p>
            <a:r>
              <a:rPr lang="zh-CN" altLang="en-US" b="1"/>
              <a:t>现有方法：</a:t>
            </a:r>
            <a:endParaRPr lang="zh-CN" altLang="en-US" b="1"/>
          </a:p>
        </p:txBody>
      </p:sp>
      <p:sp>
        <p:nvSpPr>
          <p:cNvPr id="10" name="圆角矩形 9"/>
          <p:cNvSpPr/>
          <p:nvPr/>
        </p:nvSpPr>
        <p:spPr>
          <a:xfrm>
            <a:off x="2078990" y="893445"/>
            <a:ext cx="1366520" cy="8235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H</a:t>
            </a:r>
            <a:r>
              <a:rPr lang="zh-CN" altLang="en-US">
                <a:sym typeface="+mn-ea"/>
              </a:rPr>
              <a:t>istology</a:t>
            </a:r>
            <a:endParaRPr lang="en-US" altLang="zh-CN"/>
          </a:p>
          <a:p>
            <a:pPr algn="ctr"/>
            <a:r>
              <a:rPr lang="en-US" altLang="zh-CN"/>
              <a:t>WSI</a:t>
            </a:r>
            <a:endParaRPr lang="en-US" altLang="zh-CN"/>
          </a:p>
        </p:txBody>
      </p:sp>
      <p:sp>
        <p:nvSpPr>
          <p:cNvPr id="12" name="圆角矩形 11"/>
          <p:cNvSpPr/>
          <p:nvPr/>
        </p:nvSpPr>
        <p:spPr>
          <a:xfrm>
            <a:off x="3896360" y="893445"/>
            <a:ext cx="1855470" cy="8235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Bulk </a:t>
            </a:r>
            <a:r>
              <a:rPr lang="en-US" altLang="zh-CN"/>
              <a:t>Transcriptomics</a:t>
            </a:r>
            <a:endParaRPr lang="en-US" altLang="zh-CN"/>
          </a:p>
        </p:txBody>
      </p:sp>
      <p:sp>
        <p:nvSpPr>
          <p:cNvPr id="14" name="流程图: 手动操作 13"/>
          <p:cNvSpPr/>
          <p:nvPr/>
        </p:nvSpPr>
        <p:spPr>
          <a:xfrm>
            <a:off x="2079625" y="1941195"/>
            <a:ext cx="1365885" cy="611505"/>
          </a:xfrm>
          <a:prstGeom prst="flowChartManualOperation">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流程图: 手动操作 14"/>
          <p:cNvSpPr/>
          <p:nvPr/>
        </p:nvSpPr>
        <p:spPr>
          <a:xfrm>
            <a:off x="4141470" y="1953895"/>
            <a:ext cx="1365885" cy="611505"/>
          </a:xfrm>
          <a:prstGeom prst="flowChartManualOperation">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曲线连接符 18"/>
          <p:cNvCxnSpPr>
            <a:stCxn id="10" idx="2"/>
            <a:endCxn id="14" idx="0"/>
          </p:cNvCxnSpPr>
          <p:nvPr/>
        </p:nvCxnSpPr>
        <p:spPr>
          <a:xfrm rot="5400000" flipV="1">
            <a:off x="2650490" y="1828800"/>
            <a:ext cx="224155" cy="635"/>
          </a:xfrm>
          <a:prstGeom prst="curvedConnector3">
            <a:avLst>
              <a:gd name="adj1" fmla="val 50142"/>
            </a:avLst>
          </a:prstGeom>
          <a:ln>
            <a:tailEnd type="triangle"/>
          </a:ln>
        </p:spPr>
        <p:style>
          <a:lnRef idx="2">
            <a:schemeClr val="accent1"/>
          </a:lnRef>
          <a:fillRef idx="0">
            <a:srgbClr val="FFFFFF"/>
          </a:fillRef>
          <a:effectRef idx="0">
            <a:srgbClr val="FFFFFF"/>
          </a:effectRef>
          <a:fontRef idx="minor">
            <a:schemeClr val="tx1"/>
          </a:fontRef>
        </p:style>
      </p:cxnSp>
      <p:cxnSp>
        <p:nvCxnSpPr>
          <p:cNvPr id="20" name="曲线连接符 19"/>
          <p:cNvCxnSpPr>
            <a:stCxn id="12" idx="2"/>
            <a:endCxn id="15" idx="0"/>
          </p:cNvCxnSpPr>
          <p:nvPr/>
        </p:nvCxnSpPr>
        <p:spPr>
          <a:xfrm rot="5400000" flipV="1">
            <a:off x="4705985" y="1834515"/>
            <a:ext cx="236855" cy="3175"/>
          </a:xfrm>
          <a:prstGeom prst="curvedConnector3">
            <a:avLst>
              <a:gd name="adj1" fmla="val 50134"/>
            </a:avLst>
          </a:prstGeom>
          <a:ln>
            <a:tailEnd type="triangle"/>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3303905" y="2802255"/>
            <a:ext cx="969010" cy="445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融合</a:t>
            </a:r>
            <a:endParaRPr lang="zh-CN" altLang="en-US"/>
          </a:p>
        </p:txBody>
      </p:sp>
      <p:cxnSp>
        <p:nvCxnSpPr>
          <p:cNvPr id="23" name="曲线连接符 22"/>
          <p:cNvCxnSpPr>
            <a:stCxn id="15" idx="2"/>
            <a:endCxn id="22" idx="3"/>
          </p:cNvCxnSpPr>
          <p:nvPr/>
        </p:nvCxnSpPr>
        <p:spPr>
          <a:xfrm rot="5400000">
            <a:off x="4318953" y="2519363"/>
            <a:ext cx="459740" cy="55181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cxnSp>
        <p:nvCxnSpPr>
          <p:cNvPr id="24" name="曲线连接符 23"/>
          <p:cNvCxnSpPr>
            <a:stCxn id="14" idx="2"/>
            <a:endCxn id="22" idx="1"/>
          </p:cNvCxnSpPr>
          <p:nvPr/>
        </p:nvCxnSpPr>
        <p:spPr>
          <a:xfrm rot="5400000" flipV="1">
            <a:off x="2797175" y="2518410"/>
            <a:ext cx="472440" cy="541020"/>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25" name="圆角矩形 24"/>
          <p:cNvSpPr/>
          <p:nvPr/>
        </p:nvSpPr>
        <p:spPr>
          <a:xfrm>
            <a:off x="3303905" y="3497580"/>
            <a:ext cx="969010" cy="445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预测</a:t>
            </a:r>
            <a:endParaRPr lang="zh-CN" altLang="en-US"/>
          </a:p>
        </p:txBody>
      </p:sp>
      <p:cxnSp>
        <p:nvCxnSpPr>
          <p:cNvPr id="26" name="曲线连接符 25"/>
          <p:cNvCxnSpPr>
            <a:stCxn id="22" idx="2"/>
            <a:endCxn id="25" idx="0"/>
          </p:cNvCxnSpPr>
          <p:nvPr/>
        </p:nvCxnSpPr>
        <p:spPr>
          <a:xfrm rot="5400000" flipV="1">
            <a:off x="3663633" y="3372803"/>
            <a:ext cx="249555" cy="317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27" name="圆角矩形 26"/>
          <p:cNvSpPr/>
          <p:nvPr/>
        </p:nvSpPr>
        <p:spPr>
          <a:xfrm>
            <a:off x="7836535" y="895350"/>
            <a:ext cx="1366520" cy="8235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ym typeface="+mn-ea"/>
              </a:rPr>
              <a:t>H</a:t>
            </a:r>
            <a:r>
              <a:rPr lang="zh-CN" altLang="en-US">
                <a:sym typeface="+mn-ea"/>
              </a:rPr>
              <a:t>istology</a:t>
            </a:r>
            <a:endParaRPr lang="en-US" altLang="zh-CN"/>
          </a:p>
          <a:p>
            <a:pPr algn="ctr"/>
            <a:r>
              <a:rPr lang="en-US" altLang="zh-CN">
                <a:sym typeface="+mn-ea"/>
              </a:rPr>
              <a:t>WSI</a:t>
            </a:r>
            <a:endParaRPr lang="en-US" altLang="zh-CN"/>
          </a:p>
        </p:txBody>
      </p:sp>
      <p:sp>
        <p:nvSpPr>
          <p:cNvPr id="28" name="圆角矩形 27"/>
          <p:cNvSpPr/>
          <p:nvPr/>
        </p:nvSpPr>
        <p:spPr>
          <a:xfrm>
            <a:off x="9653905" y="895350"/>
            <a:ext cx="1855470" cy="82359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Bulk </a:t>
            </a:r>
            <a:r>
              <a:rPr lang="en-US" altLang="zh-CN"/>
              <a:t>Transcriptomics</a:t>
            </a:r>
            <a:endParaRPr lang="en-US" altLang="zh-CN"/>
          </a:p>
        </p:txBody>
      </p:sp>
      <p:cxnSp>
        <p:nvCxnSpPr>
          <p:cNvPr id="32" name="曲线连接符 31"/>
          <p:cNvCxnSpPr>
            <a:stCxn id="28" idx="2"/>
            <a:endCxn id="33" idx="3"/>
          </p:cNvCxnSpPr>
          <p:nvPr/>
        </p:nvCxnSpPr>
        <p:spPr>
          <a:xfrm rot="5400000">
            <a:off x="10095865" y="1653540"/>
            <a:ext cx="420370" cy="551180"/>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33" name="圆角矩形 32"/>
          <p:cNvSpPr/>
          <p:nvPr/>
        </p:nvSpPr>
        <p:spPr>
          <a:xfrm>
            <a:off x="9061450" y="1916430"/>
            <a:ext cx="969010" cy="445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融合</a:t>
            </a:r>
            <a:endParaRPr lang="zh-CN" altLang="en-US"/>
          </a:p>
        </p:txBody>
      </p:sp>
      <p:cxnSp>
        <p:nvCxnSpPr>
          <p:cNvPr id="35" name="曲线连接符 34"/>
          <p:cNvCxnSpPr>
            <a:stCxn id="27" idx="2"/>
            <a:endCxn id="33" idx="1"/>
          </p:cNvCxnSpPr>
          <p:nvPr/>
        </p:nvCxnSpPr>
        <p:spPr>
          <a:xfrm rot="5400000" flipV="1">
            <a:off x="8580438" y="1658303"/>
            <a:ext cx="420370" cy="54165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36" name="圆角矩形 35"/>
          <p:cNvSpPr/>
          <p:nvPr/>
        </p:nvSpPr>
        <p:spPr>
          <a:xfrm>
            <a:off x="9061450" y="3485515"/>
            <a:ext cx="969010" cy="4457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预测</a:t>
            </a:r>
            <a:endParaRPr lang="zh-CN" altLang="en-US"/>
          </a:p>
        </p:txBody>
      </p:sp>
      <p:sp>
        <p:nvSpPr>
          <p:cNvPr id="49" name="文本框 48"/>
          <p:cNvSpPr txBox="1"/>
          <p:nvPr/>
        </p:nvSpPr>
        <p:spPr>
          <a:xfrm>
            <a:off x="6292215" y="893445"/>
            <a:ext cx="1418590" cy="368300"/>
          </a:xfrm>
          <a:prstGeom prst="rect">
            <a:avLst/>
          </a:prstGeom>
          <a:noFill/>
        </p:spPr>
        <p:txBody>
          <a:bodyPr wrap="square" rtlCol="0">
            <a:spAutoFit/>
          </a:bodyPr>
          <a:p>
            <a:r>
              <a:rPr lang="zh-CN" altLang="en-US" b="1"/>
              <a:t>本文方法：</a:t>
            </a:r>
            <a:endParaRPr lang="zh-CN" altLang="en-US" b="1"/>
          </a:p>
        </p:txBody>
      </p:sp>
      <p:cxnSp>
        <p:nvCxnSpPr>
          <p:cNvPr id="53" name="直接连接符 52"/>
          <p:cNvCxnSpPr>
            <a:stCxn id="33" idx="2"/>
            <a:endCxn id="50" idx="0"/>
          </p:cNvCxnSpPr>
          <p:nvPr/>
        </p:nvCxnSpPr>
        <p:spPr>
          <a:xfrm>
            <a:off x="9545955" y="2362200"/>
            <a:ext cx="0" cy="219075"/>
          </a:xfrm>
          <a:prstGeom prst="line">
            <a:avLst/>
          </a:prstGeom>
          <a:ln>
            <a:tailEnd type="triangle"/>
          </a:ln>
        </p:spPr>
        <p:style>
          <a:lnRef idx="2">
            <a:schemeClr val="accent1"/>
          </a:lnRef>
          <a:fillRef idx="0">
            <a:srgbClr val="FFFFFF"/>
          </a:fillRef>
          <a:effectRef idx="0">
            <a:srgbClr val="FFFFFF"/>
          </a:effectRef>
          <a:fontRef idx="minor">
            <a:schemeClr val="tx1"/>
          </a:fontRef>
        </p:style>
      </p:cxnSp>
      <p:cxnSp>
        <p:nvCxnSpPr>
          <p:cNvPr id="58" name="曲线连接符 57"/>
          <p:cNvCxnSpPr>
            <a:stCxn id="50" idx="2"/>
            <a:endCxn id="36" idx="0"/>
          </p:cNvCxnSpPr>
          <p:nvPr/>
        </p:nvCxnSpPr>
        <p:spPr>
          <a:xfrm rot="5400000" flipV="1">
            <a:off x="9393873" y="3333433"/>
            <a:ext cx="304165" cy="317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594360" y="4415790"/>
            <a:ext cx="10840720" cy="1477645"/>
          </a:xfrm>
          <a:prstGeom prst="rect">
            <a:avLst/>
          </a:prstGeom>
          <a:noFill/>
        </p:spPr>
        <p:txBody>
          <a:bodyPr wrap="square" rtlCol="0">
            <a:noAutofit/>
          </a:bodyPr>
          <a:p>
            <a:r>
              <a:rPr lang="zh-CN" altLang="en-US"/>
              <a:t>与传统的计算机视觉和多模态视觉-语言任务相比，转录组学和组织学的多模态融合面临两个关键技术挑战：</a:t>
            </a:r>
            <a:endParaRPr lang="zh-CN" altLang="en-US"/>
          </a:p>
          <a:p>
            <a:endParaRPr lang="zh-CN" altLang="en-US"/>
          </a:p>
          <a:p>
            <a:r>
              <a:rPr lang="en-US" altLang="zh-CN" b="1">
                <a:latin typeface="Times New Roman" panose="02020603050405020304" charset="0"/>
                <a:cs typeface="Times New Roman" panose="02020603050405020304" charset="0"/>
                <a:sym typeface="+mn-ea"/>
              </a:rPr>
              <a:t>1.</a:t>
            </a:r>
            <a:r>
              <a:rPr lang="en-US" altLang="zh-CN" b="1" i="1">
                <a:latin typeface="Times New Roman" panose="02020603050405020304" charset="0"/>
                <a:cs typeface="Times New Roman" panose="02020603050405020304" charset="0"/>
                <a:sym typeface="+mn-ea"/>
              </a:rPr>
              <a:t>  Tokenizing transcriptomics modality  </a:t>
            </a:r>
            <a:r>
              <a:rPr lang="zh-CN" altLang="en-US" b="1">
                <a:latin typeface="Times New Roman" panose="02020603050405020304" charset="0"/>
                <a:cs typeface="Times New Roman" panose="02020603050405020304" charset="0"/>
                <a:sym typeface="+mn-ea"/>
              </a:rPr>
              <a:t>如何</a:t>
            </a:r>
            <a:r>
              <a:rPr lang="en-US" altLang="zh-CN" b="1">
                <a:latin typeface="Times New Roman" panose="02020603050405020304" charset="0"/>
                <a:cs typeface="Times New Roman" panose="02020603050405020304" charset="0"/>
                <a:sym typeface="+mn-ea"/>
              </a:rPr>
              <a:t>标记化转录组学</a:t>
            </a:r>
            <a:r>
              <a:rPr lang="zh-CN" altLang="en-US" b="1">
                <a:latin typeface="Times New Roman" panose="02020603050405020304" charset="0"/>
                <a:cs typeface="Times New Roman" panose="02020603050405020304" charset="0"/>
                <a:sym typeface="+mn-ea"/>
              </a:rPr>
              <a:t>模态？</a:t>
            </a:r>
            <a:endParaRPr lang="zh-CN" altLang="en-US" b="1">
              <a:latin typeface="Times New Roman" panose="02020603050405020304" charset="0"/>
              <a:cs typeface="Times New Roman" panose="02020603050405020304" charset="0"/>
              <a:sym typeface="+mn-ea"/>
            </a:endParaRPr>
          </a:p>
          <a:p>
            <a:endParaRPr lang="zh-CN" altLang="en-US"/>
          </a:p>
          <a:p>
            <a:pPr algn="l">
              <a:buClrTx/>
              <a:buSzTx/>
              <a:buFontTx/>
            </a:pPr>
            <a:r>
              <a:rPr lang="en-US" altLang="zh-CN" b="1">
                <a:latin typeface="Times New Roman" panose="02020603050405020304" charset="0"/>
                <a:cs typeface="Times New Roman" panose="02020603050405020304" charset="0"/>
              </a:rPr>
              <a:t>2.</a:t>
            </a:r>
            <a:r>
              <a:rPr lang="en-US" altLang="zh-CN" b="1" i="1">
                <a:latin typeface="Times New Roman" panose="02020603050405020304" charset="0"/>
                <a:cs typeface="Times New Roman" panose="02020603050405020304" charset="0"/>
              </a:rPr>
              <a:t> Capturing dense multimodal interactions: </a:t>
            </a:r>
            <a:r>
              <a:rPr lang="zh-CN" altLang="en-US" b="1">
                <a:latin typeface="Times New Roman" panose="02020603050405020304" charset="0"/>
                <a:cs typeface="Times New Roman" panose="02020603050405020304" charset="0"/>
              </a:rPr>
              <a:t>如何建模密集的多模态交互关系？</a:t>
            </a:r>
            <a:endParaRPr lang="en-US" altLang="zh-CN" b="1" i="1">
              <a:latin typeface="Times New Roman" panose="02020603050405020304" charset="0"/>
              <a:cs typeface="Times New Roman" panose="02020603050405020304" charset="0"/>
            </a:endParaRPr>
          </a:p>
          <a:p>
            <a:endParaRPr lang="zh-CN" altLang="en-US"/>
          </a:p>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60400" y="789305"/>
            <a:ext cx="6993255"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1.</a:t>
            </a:r>
            <a:r>
              <a:rPr lang="en-US" altLang="zh-CN" b="1" i="1">
                <a:latin typeface="Times New Roman" panose="02020603050405020304" charset="0"/>
                <a:cs typeface="Times New Roman" panose="02020603050405020304" charset="0"/>
              </a:rPr>
              <a:t>  Tokenizing transcriptomics modality  </a:t>
            </a:r>
            <a:r>
              <a:rPr lang="zh-CN" altLang="en-US" b="1">
                <a:latin typeface="Times New Roman" panose="02020603050405020304" charset="0"/>
                <a:cs typeface="Times New Roman" panose="02020603050405020304" charset="0"/>
              </a:rPr>
              <a:t>如何</a:t>
            </a:r>
            <a:r>
              <a:rPr lang="en-US" altLang="zh-CN" b="1">
                <a:latin typeface="Times New Roman" panose="02020603050405020304" charset="0"/>
                <a:cs typeface="Times New Roman" panose="02020603050405020304" charset="0"/>
              </a:rPr>
              <a:t>标记化转录组学</a:t>
            </a:r>
            <a:r>
              <a:rPr lang="zh-CN" altLang="en-US" b="1">
                <a:latin typeface="Times New Roman" panose="02020603050405020304" charset="0"/>
                <a:cs typeface="Times New Roman" panose="02020603050405020304" charset="0"/>
              </a:rPr>
              <a:t>模态？</a:t>
            </a:r>
            <a:endParaRPr lang="zh-CN" altLang="en-US" b="1">
              <a:latin typeface="Times New Roman" panose="02020603050405020304" charset="0"/>
              <a:cs typeface="Times New Roman" panose="02020603050405020304" charset="0"/>
            </a:endParaRPr>
          </a:p>
          <a:p>
            <a:pPr algn="ctr"/>
            <a:r>
              <a:rPr lang="zh-CN" altLang="en-US" b="1">
                <a:latin typeface="Times New Roman" panose="02020603050405020304" charset="0"/>
                <a:cs typeface="Times New Roman" panose="02020603050405020304" charset="0"/>
              </a:rPr>
              <a:t>如何以一种语义上有意义和可解释的方式来标记化转录组学？</a:t>
            </a:r>
            <a:endParaRPr lang="zh-CN" altLang="en-US" b="1">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2"/>
          <a:srcRect b="32445"/>
          <a:stretch>
            <a:fillRect/>
          </a:stretch>
        </p:blipFill>
        <p:spPr>
          <a:xfrm>
            <a:off x="8585835" y="1187450"/>
            <a:ext cx="3605530" cy="3117850"/>
          </a:xfrm>
          <a:prstGeom prst="rect">
            <a:avLst/>
          </a:prstGeom>
        </p:spPr>
      </p:pic>
      <p:sp>
        <p:nvSpPr>
          <p:cNvPr id="10" name="圆角矩形 9"/>
          <p:cNvSpPr/>
          <p:nvPr/>
        </p:nvSpPr>
        <p:spPr>
          <a:xfrm>
            <a:off x="320040" y="2567305"/>
            <a:ext cx="1348105" cy="54038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rPr>
              <a:t>现有方法</a:t>
            </a:r>
            <a:endParaRPr lang="zh-CN" altLang="en-US" sz="1600">
              <a:solidFill>
                <a:schemeClr val="tx1"/>
              </a:solidFill>
            </a:endParaRPr>
          </a:p>
        </p:txBody>
      </p:sp>
      <p:sp>
        <p:nvSpPr>
          <p:cNvPr id="13" name="文本框 12"/>
          <p:cNvSpPr txBox="1"/>
          <p:nvPr/>
        </p:nvSpPr>
        <p:spPr>
          <a:xfrm>
            <a:off x="798195" y="1490345"/>
            <a:ext cx="5297805" cy="337185"/>
          </a:xfrm>
          <a:prstGeom prst="rect">
            <a:avLst/>
          </a:prstGeom>
          <a:noFill/>
        </p:spPr>
        <p:txBody>
          <a:bodyPr wrap="square" rtlCol="0" anchor="t">
            <a:spAutoFit/>
          </a:bodyPr>
          <a:p>
            <a:r>
              <a:rPr lang="zh-CN" altLang="en-US" sz="1600">
                <a:sym typeface="+mn-ea"/>
              </a:rPr>
              <a:t>由于转录组学数据已经自然地表示为特征向量</a:t>
            </a:r>
            <a:endParaRPr lang="zh-CN" altLang="en-US" sz="1600">
              <a:sym typeface="+mn-ea"/>
            </a:endParaRPr>
          </a:p>
        </p:txBody>
      </p:sp>
      <p:sp>
        <p:nvSpPr>
          <p:cNvPr id="14" name="圆角矩形 13"/>
          <p:cNvSpPr/>
          <p:nvPr/>
        </p:nvSpPr>
        <p:spPr>
          <a:xfrm>
            <a:off x="2017395" y="1849120"/>
            <a:ext cx="3540125" cy="73406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sym typeface="+mn-ea"/>
              </a:rPr>
              <a:t>忽略标记化</a:t>
            </a:r>
            <a:endParaRPr lang="zh-CN" altLang="en-US" sz="1600">
              <a:solidFill>
                <a:schemeClr val="tx1"/>
              </a:solidFill>
              <a:sym typeface="+mn-ea"/>
            </a:endParaRPr>
          </a:p>
          <a:p>
            <a:pPr algn="ctr"/>
            <a:r>
              <a:rPr lang="zh-CN" altLang="en-US" sz="1600">
                <a:solidFill>
                  <a:schemeClr val="tx1"/>
                </a:solidFill>
                <a:sym typeface="+mn-ea"/>
              </a:rPr>
              <a:t>直接将整个特征与其他模态连接起来</a:t>
            </a:r>
            <a:endParaRPr lang="zh-CN" altLang="en-US" sz="1600">
              <a:solidFill>
                <a:schemeClr val="tx1"/>
              </a:solidFill>
              <a:sym typeface="+mn-ea"/>
            </a:endParaRPr>
          </a:p>
        </p:txBody>
      </p:sp>
      <p:sp>
        <p:nvSpPr>
          <p:cNvPr id="15" name="圆角矩形 14"/>
          <p:cNvSpPr/>
          <p:nvPr/>
        </p:nvSpPr>
        <p:spPr>
          <a:xfrm>
            <a:off x="2016760" y="2892425"/>
            <a:ext cx="3531235" cy="76136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sym typeface="+mn-ea"/>
              </a:rPr>
              <a:t>基因可以分为粗略的功能集</a:t>
            </a:r>
            <a:r>
              <a:rPr lang="en-US" altLang="zh-CN" sz="1600">
                <a:solidFill>
                  <a:schemeClr val="tx1"/>
                </a:solidFill>
                <a:sym typeface="+mn-ea"/>
              </a:rPr>
              <a:t>,</a:t>
            </a:r>
            <a:r>
              <a:rPr lang="zh-CN" altLang="en-US" sz="1600">
                <a:solidFill>
                  <a:schemeClr val="tx1"/>
                </a:solidFill>
                <a:sym typeface="+mn-ea"/>
              </a:rPr>
              <a:t>代表不同的基因家族，可以用作标记</a:t>
            </a:r>
            <a:endParaRPr lang="zh-CN" altLang="en-US" sz="1600">
              <a:solidFill>
                <a:schemeClr val="tx1"/>
              </a:solidFill>
              <a:sym typeface="+mn-ea"/>
            </a:endParaRPr>
          </a:p>
        </p:txBody>
      </p:sp>
      <p:cxnSp>
        <p:nvCxnSpPr>
          <p:cNvPr id="17" name="曲线连接符 16"/>
          <p:cNvCxnSpPr>
            <a:stCxn id="10" idx="3"/>
            <a:endCxn id="14" idx="1"/>
          </p:cNvCxnSpPr>
          <p:nvPr/>
        </p:nvCxnSpPr>
        <p:spPr>
          <a:xfrm flipV="1">
            <a:off x="1668145" y="2216150"/>
            <a:ext cx="349250" cy="621665"/>
          </a:xfrm>
          <a:prstGeom prst="curvedConnector3">
            <a:avLst>
              <a:gd name="adj1" fmla="val 50000"/>
            </a:avLst>
          </a:prstGeom>
          <a:ln>
            <a:tailEnd type="triangle"/>
          </a:ln>
        </p:spPr>
        <p:style>
          <a:lnRef idx="2">
            <a:schemeClr val="accent1"/>
          </a:lnRef>
          <a:fillRef idx="0">
            <a:srgbClr val="FFFFFF"/>
          </a:fillRef>
          <a:effectRef idx="0">
            <a:srgbClr val="FFFFFF"/>
          </a:effectRef>
          <a:fontRef idx="minor">
            <a:schemeClr val="tx1"/>
          </a:fontRef>
        </p:style>
      </p:cxnSp>
      <p:cxnSp>
        <p:nvCxnSpPr>
          <p:cNvPr id="18" name="曲线连接符 17"/>
          <p:cNvCxnSpPr>
            <a:stCxn id="10" idx="3"/>
            <a:endCxn id="15" idx="1"/>
          </p:cNvCxnSpPr>
          <p:nvPr/>
        </p:nvCxnSpPr>
        <p:spPr>
          <a:xfrm>
            <a:off x="1668145" y="2837815"/>
            <a:ext cx="348615" cy="435610"/>
          </a:xfrm>
          <a:prstGeom prst="curvedConnector3">
            <a:avLst>
              <a:gd name="adj1" fmla="val 50091"/>
            </a:avLst>
          </a:prstGeom>
          <a:ln>
            <a:tailEnd type="triangle"/>
          </a:ln>
        </p:spPr>
        <p:style>
          <a:lnRef idx="2">
            <a:schemeClr val="accent1"/>
          </a:lnRef>
          <a:fillRef idx="0">
            <a:srgbClr val="FFFFFF"/>
          </a:fillRef>
          <a:effectRef idx="0">
            <a:srgbClr val="FFFFFF"/>
          </a:effectRef>
          <a:fontRef idx="minor">
            <a:schemeClr val="tx1"/>
          </a:fontRef>
        </p:style>
      </p:cxnSp>
      <p:sp>
        <p:nvSpPr>
          <p:cNvPr id="19" name="圆角矩形 18"/>
          <p:cNvSpPr/>
          <p:nvPr/>
        </p:nvSpPr>
        <p:spPr>
          <a:xfrm>
            <a:off x="5743575" y="1463040"/>
            <a:ext cx="2348865" cy="73406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sz="1600">
                <a:solidFill>
                  <a:schemeClr val="tx1"/>
                </a:solidFill>
                <a:sym typeface="+mn-ea"/>
              </a:rPr>
              <a:t>       </a:t>
            </a:r>
            <a:r>
              <a:rPr lang="zh-CN" altLang="en-US" sz="1600">
                <a:solidFill>
                  <a:schemeClr val="tx1"/>
                </a:solidFill>
                <a:sym typeface="+mn-ea"/>
              </a:rPr>
              <a:t>将多模态学习限制在后期融合操作中</a:t>
            </a:r>
            <a:endParaRPr lang="zh-CN" altLang="en-US" sz="1600">
              <a:solidFill>
                <a:schemeClr val="tx1"/>
              </a:solidFill>
              <a:sym typeface="+mn-ea"/>
            </a:endParaRPr>
          </a:p>
        </p:txBody>
      </p:sp>
      <p:sp>
        <p:nvSpPr>
          <p:cNvPr id="20" name="圆角矩形 19"/>
          <p:cNvSpPr/>
          <p:nvPr/>
        </p:nvSpPr>
        <p:spPr>
          <a:xfrm>
            <a:off x="5743575" y="2689860"/>
            <a:ext cx="2842260" cy="1791970"/>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sz="1600">
                <a:solidFill>
                  <a:schemeClr val="tx1"/>
                </a:solidFill>
                <a:sym typeface="+mn-ea"/>
              </a:rPr>
              <a:t>       </a:t>
            </a:r>
            <a:r>
              <a:rPr lang="zh-CN" altLang="en-US" sz="1600">
                <a:solidFill>
                  <a:schemeClr val="tx1"/>
                </a:solidFill>
                <a:sym typeface="+mn-ea"/>
              </a:rPr>
              <a:t>提供了对细胞内相互作用的基本且不完整的描述，因为一个基因家族可能涉及不同的细胞功能。</a:t>
            </a:r>
            <a:endParaRPr lang="zh-CN" altLang="en-US" sz="1600">
              <a:solidFill>
                <a:schemeClr val="tx1"/>
              </a:solidFill>
              <a:sym typeface="+mn-ea"/>
            </a:endParaRPr>
          </a:p>
          <a:p>
            <a:pPr algn="l"/>
            <a:r>
              <a:rPr lang="en-US" altLang="zh-CN" sz="1600">
                <a:solidFill>
                  <a:schemeClr val="tx1"/>
                </a:solidFill>
                <a:sym typeface="+mn-ea"/>
              </a:rPr>
              <a:t>       </a:t>
            </a:r>
            <a:r>
              <a:rPr lang="zh-CN" altLang="en-US" sz="1600">
                <a:solidFill>
                  <a:schemeClr val="tx1"/>
                </a:solidFill>
                <a:sym typeface="+mn-ea"/>
              </a:rPr>
              <a:t>可能缺乏与细粒度病理特征的语义对应。 </a:t>
            </a:r>
            <a:endParaRPr lang="zh-CN" altLang="en-US" sz="1600">
              <a:solidFill>
                <a:schemeClr val="tx1"/>
              </a:solidFill>
              <a:sym typeface="+mn-ea"/>
            </a:endParaRPr>
          </a:p>
        </p:txBody>
      </p:sp>
      <p:cxnSp>
        <p:nvCxnSpPr>
          <p:cNvPr id="21" name="曲线连接符 20"/>
          <p:cNvCxnSpPr/>
          <p:nvPr/>
        </p:nvCxnSpPr>
        <p:spPr>
          <a:xfrm flipV="1">
            <a:off x="5557520" y="1830070"/>
            <a:ext cx="186055" cy="386080"/>
          </a:xfrm>
          <a:prstGeom prst="curvedConnector3">
            <a:avLst>
              <a:gd name="adj1" fmla="val 50171"/>
            </a:avLst>
          </a:prstGeom>
          <a:ln>
            <a:tailEnd type="triangle"/>
          </a:ln>
        </p:spPr>
        <p:style>
          <a:lnRef idx="2">
            <a:schemeClr val="accent1"/>
          </a:lnRef>
          <a:fillRef idx="0">
            <a:srgbClr val="FFFFFF"/>
          </a:fillRef>
          <a:effectRef idx="0">
            <a:srgbClr val="FFFFFF"/>
          </a:effectRef>
          <a:fontRef idx="minor">
            <a:schemeClr val="tx1"/>
          </a:fontRef>
        </p:style>
      </p:cxnSp>
      <p:cxnSp>
        <p:nvCxnSpPr>
          <p:cNvPr id="22" name="曲线连接符 21"/>
          <p:cNvCxnSpPr/>
          <p:nvPr/>
        </p:nvCxnSpPr>
        <p:spPr>
          <a:xfrm>
            <a:off x="5547995" y="3273425"/>
            <a:ext cx="195580" cy="312420"/>
          </a:xfrm>
          <a:prstGeom prst="curvedConnector3">
            <a:avLst>
              <a:gd name="adj1" fmla="val 50000"/>
            </a:avLst>
          </a:prstGeom>
          <a:ln>
            <a:tailEnd type="triangle"/>
          </a:ln>
        </p:spPr>
        <p:style>
          <a:lnRef idx="2">
            <a:schemeClr val="accent1"/>
          </a:lnRef>
          <a:fillRef idx="0">
            <a:srgbClr val="FFFFFF"/>
          </a:fillRef>
          <a:effectRef idx="0">
            <a:srgbClr val="FFFFFF"/>
          </a:effectRef>
          <a:fontRef idx="minor">
            <a:schemeClr val="tx1"/>
          </a:fontRef>
        </p:style>
      </p:cxnSp>
      <p:sp>
        <p:nvSpPr>
          <p:cNvPr id="26" name="圆角矩形 25"/>
          <p:cNvSpPr/>
          <p:nvPr/>
        </p:nvSpPr>
        <p:spPr>
          <a:xfrm>
            <a:off x="379730" y="5300980"/>
            <a:ext cx="1348105" cy="54038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rPr>
              <a:t>本文方法</a:t>
            </a:r>
            <a:endParaRPr lang="zh-CN" altLang="en-US" sz="1600">
              <a:solidFill>
                <a:schemeClr val="tx1"/>
              </a:solidFill>
            </a:endParaRPr>
          </a:p>
        </p:txBody>
      </p:sp>
      <p:sp>
        <p:nvSpPr>
          <p:cNvPr id="27" name="圆角矩形 26"/>
          <p:cNvSpPr/>
          <p:nvPr/>
        </p:nvSpPr>
        <p:spPr>
          <a:xfrm>
            <a:off x="2017395" y="5190490"/>
            <a:ext cx="2620010" cy="76136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1"/>
                </a:solidFill>
                <a:sym typeface="+mn-ea"/>
              </a:rPr>
              <a:t>根据已建立的生物途径对基因进行标记</a:t>
            </a:r>
            <a:endParaRPr lang="zh-CN" altLang="en-US" sz="1600">
              <a:solidFill>
                <a:schemeClr val="tx1"/>
              </a:solidFill>
              <a:sym typeface="+mn-ea"/>
            </a:endParaRPr>
          </a:p>
        </p:txBody>
      </p:sp>
      <p:cxnSp>
        <p:nvCxnSpPr>
          <p:cNvPr id="28" name="曲线连接符 27"/>
          <p:cNvCxnSpPr>
            <a:stCxn id="26" idx="3"/>
            <a:endCxn id="27" idx="1"/>
          </p:cNvCxnSpPr>
          <p:nvPr/>
        </p:nvCxnSpPr>
        <p:spPr>
          <a:xfrm>
            <a:off x="1727835" y="5571490"/>
            <a:ext cx="289560" cy="317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
        <p:nvSpPr>
          <p:cNvPr id="30" name="圆角矩形 29"/>
          <p:cNvSpPr/>
          <p:nvPr/>
        </p:nvSpPr>
        <p:spPr>
          <a:xfrm>
            <a:off x="5224145" y="4838700"/>
            <a:ext cx="4500880" cy="146875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indent="457200" algn="l"/>
            <a:r>
              <a:rPr lang="zh-CN" altLang="en-US" sz="1600">
                <a:solidFill>
                  <a:schemeClr val="tx1"/>
                </a:solidFill>
                <a:sym typeface="+mn-ea"/>
              </a:rPr>
              <a:t>通路是具有已知相互作用的基因集，这些相互作用与特定细胞功能相关</a:t>
            </a:r>
            <a:endParaRPr lang="zh-CN" altLang="en-US" sz="1600">
              <a:solidFill>
                <a:schemeClr val="tx1"/>
              </a:solidFill>
              <a:sym typeface="+mn-ea"/>
            </a:endParaRPr>
          </a:p>
          <a:p>
            <a:pPr indent="457200" algn="l"/>
            <a:endParaRPr lang="zh-CN" altLang="en-US" sz="1600">
              <a:solidFill>
                <a:schemeClr val="tx1"/>
              </a:solidFill>
              <a:sym typeface="+mn-ea"/>
            </a:endParaRPr>
          </a:p>
          <a:p>
            <a:pPr indent="457200" algn="l"/>
            <a:r>
              <a:rPr lang="zh-CN" altLang="en-US" sz="1600">
                <a:solidFill>
                  <a:schemeClr val="tx1"/>
                </a:solidFill>
                <a:sym typeface="+mn-ea"/>
              </a:rPr>
              <a:t>基于通路的基因分组可以产生数百到数千个代表独特分子过程的标记</a:t>
            </a:r>
            <a:endParaRPr lang="zh-CN" altLang="en-US" sz="1600">
              <a:solidFill>
                <a:schemeClr val="tx1"/>
              </a:solidFill>
              <a:sym typeface="+mn-ea"/>
            </a:endParaRPr>
          </a:p>
        </p:txBody>
      </p:sp>
      <p:cxnSp>
        <p:nvCxnSpPr>
          <p:cNvPr id="32" name="曲线连接符 31"/>
          <p:cNvCxnSpPr>
            <a:stCxn id="27" idx="3"/>
            <a:endCxn id="30" idx="1"/>
          </p:cNvCxnSpPr>
          <p:nvPr/>
        </p:nvCxnSpPr>
        <p:spPr>
          <a:xfrm>
            <a:off x="4637405" y="5571490"/>
            <a:ext cx="586740" cy="3175"/>
          </a:xfrm>
          <a:prstGeom prst="curvedConnector3">
            <a:avLst>
              <a:gd name="adj1" fmla="val 50000"/>
            </a:avLst>
          </a:prstGeom>
          <a:ln>
            <a:tailEnd type="triangle"/>
          </a:ln>
        </p:spPr>
        <p:style>
          <a:lnRef idx="2">
            <a:schemeClr val="accent1"/>
          </a:lnRef>
          <a:fillRef idx="0">
            <a:srgbClr val="FFFFFF"/>
          </a:fillRef>
          <a:effectRef idx="0">
            <a:srgbClr val="FFFFFF"/>
          </a:effectRef>
          <a:fontRef idx="minor">
            <a:schemeClr val="tx1"/>
          </a:fontRef>
        </p:style>
      </p:cxnSp>
      <p:cxnSp>
        <p:nvCxnSpPr>
          <p:cNvPr id="33" name="曲线连接符 32"/>
          <p:cNvCxnSpPr>
            <a:stCxn id="30" idx="3"/>
            <a:endCxn id="7" idx="2"/>
          </p:cNvCxnSpPr>
          <p:nvPr/>
        </p:nvCxnSpPr>
        <p:spPr>
          <a:xfrm flipV="1">
            <a:off x="9725025" y="4305300"/>
            <a:ext cx="663575" cy="1268095"/>
          </a:xfrm>
          <a:prstGeom prst="curvedConnector2">
            <a:avLst/>
          </a:prstGeom>
          <a:ln>
            <a:tailEnd type="triangle"/>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60400" y="789305"/>
            <a:ext cx="7820025" cy="368300"/>
          </a:xfrm>
          <a:prstGeom prst="rect">
            <a:avLst/>
          </a:prstGeom>
          <a:noFill/>
        </p:spPr>
        <p:txBody>
          <a:bodyPr wrap="square" rtlCol="0">
            <a:spAutoFit/>
          </a:bodyPr>
          <a:p>
            <a:pPr algn="l">
              <a:buClrTx/>
              <a:buSzTx/>
              <a:buFontTx/>
            </a:pPr>
            <a:r>
              <a:rPr lang="en-US" altLang="zh-CN" b="1">
                <a:latin typeface="Times New Roman" panose="02020603050405020304" charset="0"/>
                <a:cs typeface="Times New Roman" panose="02020603050405020304" charset="0"/>
                <a:sym typeface="+mn-ea"/>
              </a:rPr>
              <a:t>2.</a:t>
            </a:r>
            <a:r>
              <a:rPr lang="en-US" altLang="zh-CN" b="1" i="1">
                <a:latin typeface="Times New Roman" panose="02020603050405020304" charset="0"/>
                <a:cs typeface="Times New Roman" panose="02020603050405020304" charset="0"/>
                <a:sym typeface="+mn-ea"/>
              </a:rPr>
              <a:t> Capturing dense multimodal interactions: </a:t>
            </a:r>
            <a:r>
              <a:rPr lang="zh-CN" altLang="en-US" b="1">
                <a:latin typeface="Times New Roman" panose="02020603050405020304" charset="0"/>
                <a:cs typeface="Times New Roman" panose="02020603050405020304" charset="0"/>
                <a:sym typeface="+mn-ea"/>
              </a:rPr>
              <a:t>如何建模密集的多模态交互关系？</a:t>
            </a:r>
            <a:endParaRPr lang="zh-CN" altLang="en-US" b="1">
              <a:latin typeface="Times New Roman" panose="02020603050405020304" charset="0"/>
              <a:cs typeface="Times New Roman" panose="02020603050405020304" charset="0"/>
            </a:endParaRPr>
          </a:p>
        </p:txBody>
      </p:sp>
      <p:sp>
        <p:nvSpPr>
          <p:cNvPr id="2" name="圆角矩形 1"/>
          <p:cNvSpPr/>
          <p:nvPr/>
        </p:nvSpPr>
        <p:spPr>
          <a:xfrm>
            <a:off x="1393825" y="2731770"/>
            <a:ext cx="3528060" cy="10941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Transformer</a:t>
            </a:r>
            <a:endParaRPr lang="en-US" altLang="zh-CN" b="1"/>
          </a:p>
        </p:txBody>
      </p:sp>
      <p:sp>
        <p:nvSpPr>
          <p:cNvPr id="10" name="圆角矩形 9"/>
          <p:cNvSpPr/>
          <p:nvPr/>
        </p:nvSpPr>
        <p:spPr>
          <a:xfrm>
            <a:off x="872490" y="1566545"/>
            <a:ext cx="2110740" cy="82359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sym typeface="+mn-ea"/>
              </a:rPr>
              <a:t>H</a:t>
            </a:r>
            <a:r>
              <a:rPr lang="zh-CN" altLang="en-US">
                <a:solidFill>
                  <a:schemeClr val="tx1"/>
                </a:solidFill>
                <a:sym typeface="+mn-ea"/>
              </a:rPr>
              <a:t>istology</a:t>
            </a:r>
            <a:r>
              <a:rPr lang="en-US" altLang="zh-CN">
                <a:solidFill>
                  <a:schemeClr val="tx1"/>
                </a:solidFill>
              </a:rPr>
              <a:t> tokens</a:t>
            </a:r>
            <a:endParaRPr lang="en-US" altLang="zh-CN">
              <a:solidFill>
                <a:schemeClr val="tx1"/>
              </a:solidFill>
            </a:endParaRPr>
          </a:p>
          <a:p>
            <a:pPr algn="ctr"/>
            <a:endParaRPr lang="en-US" altLang="zh-CN">
              <a:solidFill>
                <a:schemeClr val="tx1"/>
              </a:solidFill>
            </a:endParaRPr>
          </a:p>
        </p:txBody>
      </p:sp>
      <p:sp>
        <p:nvSpPr>
          <p:cNvPr id="12" name="圆角矩形 11"/>
          <p:cNvSpPr/>
          <p:nvPr/>
        </p:nvSpPr>
        <p:spPr>
          <a:xfrm>
            <a:off x="3583305" y="1566545"/>
            <a:ext cx="2204720" cy="823595"/>
          </a:xfrm>
          <a:prstGeom prst="round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Pathway tokens</a:t>
            </a:r>
            <a:endParaRPr lang="en-US" altLang="zh-CN">
              <a:solidFill>
                <a:schemeClr val="tx1"/>
              </a:solidFill>
            </a:endParaRPr>
          </a:p>
          <a:p>
            <a:pPr algn="ctr"/>
            <a:endParaRPr lang="en-US" altLang="zh-CN">
              <a:solidFill>
                <a:schemeClr val="tx1"/>
              </a:solidFill>
            </a:endParaRPr>
          </a:p>
        </p:txBody>
      </p:sp>
      <p:cxnSp>
        <p:nvCxnSpPr>
          <p:cNvPr id="7" name="肘形连接符 6"/>
          <p:cNvCxnSpPr>
            <a:stCxn id="10" idx="2"/>
            <a:endCxn id="2" idx="0"/>
          </p:cNvCxnSpPr>
          <p:nvPr/>
        </p:nvCxnSpPr>
        <p:spPr>
          <a:xfrm rot="5400000" flipV="1">
            <a:off x="2371725" y="1945640"/>
            <a:ext cx="341630" cy="1229995"/>
          </a:xfrm>
          <a:prstGeom prst="bentConnector3">
            <a:avLst>
              <a:gd name="adj1" fmla="val 49907"/>
            </a:avLst>
          </a:prstGeom>
          <a:ln>
            <a:tailEnd type="arrow"/>
          </a:ln>
        </p:spPr>
        <p:style>
          <a:lnRef idx="2">
            <a:schemeClr val="accent1"/>
          </a:lnRef>
          <a:fillRef idx="0">
            <a:srgbClr val="FFFFFF"/>
          </a:fillRef>
          <a:effectRef idx="0">
            <a:srgbClr val="FFFFFF"/>
          </a:effectRef>
          <a:fontRef idx="minor">
            <a:schemeClr val="tx1"/>
          </a:fontRef>
        </p:style>
      </p:cxnSp>
      <p:cxnSp>
        <p:nvCxnSpPr>
          <p:cNvPr id="8" name="肘形连接符 7"/>
          <p:cNvCxnSpPr>
            <a:stCxn id="12" idx="2"/>
            <a:endCxn id="2" idx="0"/>
          </p:cNvCxnSpPr>
          <p:nvPr/>
        </p:nvCxnSpPr>
        <p:spPr>
          <a:xfrm rot="5400000">
            <a:off x="3750945" y="1797050"/>
            <a:ext cx="341630" cy="152781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2"/>
          <a:stretch>
            <a:fillRect/>
          </a:stretch>
        </p:blipFill>
        <p:spPr>
          <a:xfrm>
            <a:off x="1045210" y="1970405"/>
            <a:ext cx="1784350" cy="377825"/>
          </a:xfrm>
          <a:prstGeom prst="rect">
            <a:avLst/>
          </a:prstGeom>
        </p:spPr>
      </p:pic>
      <p:pic>
        <p:nvPicPr>
          <p:cNvPr id="13" name="图片 12"/>
          <p:cNvPicPr>
            <a:picLocks noChangeAspect="1"/>
          </p:cNvPicPr>
          <p:nvPr/>
        </p:nvPicPr>
        <p:blipFill>
          <a:blip r:embed="rId3"/>
          <a:stretch>
            <a:fillRect/>
          </a:stretch>
        </p:blipFill>
        <p:spPr>
          <a:xfrm>
            <a:off x="4095750" y="1949450"/>
            <a:ext cx="1179830" cy="375920"/>
          </a:xfrm>
          <a:prstGeom prst="rect">
            <a:avLst/>
          </a:prstGeom>
        </p:spPr>
      </p:pic>
      <p:cxnSp>
        <p:nvCxnSpPr>
          <p:cNvPr id="14" name="直接连接符 13"/>
          <p:cNvCxnSpPr>
            <a:stCxn id="2" idx="3"/>
            <a:endCxn id="15" idx="1"/>
          </p:cNvCxnSpPr>
          <p:nvPr/>
        </p:nvCxnSpPr>
        <p:spPr>
          <a:xfrm flipV="1">
            <a:off x="4921885" y="3271520"/>
            <a:ext cx="918210" cy="7620"/>
          </a:xfrm>
          <a:prstGeom prst="line">
            <a:avLst/>
          </a:prstGeom>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5840095" y="3087370"/>
            <a:ext cx="803275" cy="368300"/>
          </a:xfrm>
          <a:prstGeom prst="rect">
            <a:avLst/>
          </a:prstGeom>
          <a:noFill/>
        </p:spPr>
        <p:txBody>
          <a:bodyPr wrap="square" rtlCol="0">
            <a:spAutoFit/>
          </a:bodyPr>
          <a:p>
            <a:pPr algn="ctr"/>
            <a:r>
              <a:rPr lang="en-US" altLang="zh-CN"/>
              <a:t>O(N</a:t>
            </a:r>
            <a:r>
              <a:rPr lang="en-US" altLang="zh-CN" baseline="30000"/>
              <a:t>2</a:t>
            </a:r>
            <a:r>
              <a:rPr lang="en-US" altLang="zh-CN"/>
              <a:t>)</a:t>
            </a:r>
            <a:endParaRPr lang="en-US" altLang="zh-CN"/>
          </a:p>
        </p:txBody>
      </p:sp>
      <p:sp>
        <p:nvSpPr>
          <p:cNvPr id="16" name="矩形 15"/>
          <p:cNvSpPr/>
          <p:nvPr/>
        </p:nvSpPr>
        <p:spPr>
          <a:xfrm>
            <a:off x="7001510" y="2482215"/>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H-H</a:t>
            </a:r>
            <a:endParaRPr lang="en-US" altLang="zh-CN"/>
          </a:p>
        </p:txBody>
      </p:sp>
      <p:sp>
        <p:nvSpPr>
          <p:cNvPr id="17" name="矩形 16"/>
          <p:cNvSpPr/>
          <p:nvPr/>
        </p:nvSpPr>
        <p:spPr>
          <a:xfrm>
            <a:off x="8011795" y="2482215"/>
            <a:ext cx="1010285" cy="781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H-P</a:t>
            </a:r>
            <a:endParaRPr lang="en-US" altLang="zh-CN"/>
          </a:p>
        </p:txBody>
      </p:sp>
      <p:sp>
        <p:nvSpPr>
          <p:cNvPr id="18" name="矩形 17"/>
          <p:cNvSpPr/>
          <p:nvPr/>
        </p:nvSpPr>
        <p:spPr>
          <a:xfrm>
            <a:off x="7001510" y="3265170"/>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P-H</a:t>
            </a:r>
            <a:endParaRPr lang="en-US" altLang="zh-CN"/>
          </a:p>
        </p:txBody>
      </p:sp>
      <p:sp>
        <p:nvSpPr>
          <p:cNvPr id="19" name="矩形 18"/>
          <p:cNvSpPr/>
          <p:nvPr/>
        </p:nvSpPr>
        <p:spPr>
          <a:xfrm>
            <a:off x="8011795" y="3268345"/>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P-P</a:t>
            </a:r>
            <a:endParaRPr lang="en-US" altLang="zh-CN"/>
          </a:p>
        </p:txBody>
      </p:sp>
      <p:sp>
        <p:nvSpPr>
          <p:cNvPr id="20" name="左大括号 19"/>
          <p:cNvSpPr/>
          <p:nvPr/>
        </p:nvSpPr>
        <p:spPr>
          <a:xfrm>
            <a:off x="6666865" y="2510790"/>
            <a:ext cx="216535" cy="1544320"/>
          </a:xfrm>
          <a:prstGeom prst="leftBrace">
            <a:avLst>
              <a:gd name="adj1" fmla="val 69794"/>
              <a:gd name="adj2" fmla="val 50000"/>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下箭头 20"/>
          <p:cNvSpPr/>
          <p:nvPr/>
        </p:nvSpPr>
        <p:spPr>
          <a:xfrm>
            <a:off x="7759700" y="4185285"/>
            <a:ext cx="485775" cy="42100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nvSpPr>
        <p:spPr>
          <a:xfrm>
            <a:off x="8011795" y="4732655"/>
            <a:ext cx="1010285" cy="781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H-P</a:t>
            </a:r>
            <a:endParaRPr lang="en-US" altLang="zh-CN"/>
          </a:p>
        </p:txBody>
      </p:sp>
      <p:sp>
        <p:nvSpPr>
          <p:cNvPr id="24" name="矩形 23"/>
          <p:cNvSpPr/>
          <p:nvPr/>
        </p:nvSpPr>
        <p:spPr>
          <a:xfrm>
            <a:off x="7001510" y="5515610"/>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P-H</a:t>
            </a:r>
            <a:endParaRPr lang="en-US" altLang="zh-CN"/>
          </a:p>
        </p:txBody>
      </p:sp>
      <p:sp>
        <p:nvSpPr>
          <p:cNvPr id="25" name="矩形 24"/>
          <p:cNvSpPr/>
          <p:nvPr/>
        </p:nvSpPr>
        <p:spPr>
          <a:xfrm>
            <a:off x="8011795" y="5518785"/>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P-P</a:t>
            </a:r>
            <a:endParaRPr lang="en-US" altLang="zh-CN"/>
          </a:p>
        </p:txBody>
      </p:sp>
      <p:sp>
        <p:nvSpPr>
          <p:cNvPr id="26" name="矩形 25"/>
          <p:cNvSpPr/>
          <p:nvPr/>
        </p:nvSpPr>
        <p:spPr>
          <a:xfrm>
            <a:off x="9351010" y="5508625"/>
            <a:ext cx="1010285" cy="7810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H-P</a:t>
            </a:r>
            <a:endParaRPr lang="en-US" altLang="zh-CN"/>
          </a:p>
        </p:txBody>
      </p:sp>
      <p:sp>
        <p:nvSpPr>
          <p:cNvPr id="27" name="矩形 26"/>
          <p:cNvSpPr/>
          <p:nvPr/>
        </p:nvSpPr>
        <p:spPr>
          <a:xfrm>
            <a:off x="10361295" y="4714875"/>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P-H</a:t>
            </a:r>
            <a:endParaRPr lang="en-US" altLang="zh-CN"/>
          </a:p>
        </p:txBody>
      </p:sp>
      <p:sp>
        <p:nvSpPr>
          <p:cNvPr id="29" name="矩形 28"/>
          <p:cNvSpPr/>
          <p:nvPr/>
        </p:nvSpPr>
        <p:spPr>
          <a:xfrm>
            <a:off x="9351010" y="4714875"/>
            <a:ext cx="1010285" cy="79375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P-P</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NTExMTU4YzczMDgzOWVmNDk2Mjc0OTVlMjIzMDA3NzA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3767</Words>
  <Application>WPS 演示</Application>
  <PresentationFormat>宽屏</PresentationFormat>
  <Paragraphs>408</Paragraphs>
  <Slides>23</Slides>
  <Notes>27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23</vt:i4>
      </vt:variant>
    </vt:vector>
  </HeadingPairs>
  <TitlesOfParts>
    <vt:vector size="37" baseType="lpstr">
      <vt:lpstr>Arial</vt:lpstr>
      <vt:lpstr>宋体</vt:lpstr>
      <vt:lpstr>Wingdings</vt:lpstr>
      <vt:lpstr>Calibri</vt:lpstr>
      <vt:lpstr>等线</vt:lpstr>
      <vt:lpstr>微软雅黑</vt:lpstr>
      <vt:lpstr>Times New Roman</vt:lpstr>
      <vt:lpstr>Arial</vt:lpstr>
      <vt:lpstr>Arial Unicode MS</vt:lpstr>
      <vt:lpstr>等线 Light</vt:lpstr>
      <vt:lpstr>Calibri Light</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子安先生</cp:lastModifiedBy>
  <cp:revision>82</cp:revision>
  <dcterms:created xsi:type="dcterms:W3CDTF">2019-03-09T08:01:00Z</dcterms:created>
  <dcterms:modified xsi:type="dcterms:W3CDTF">2024-04-20T07:13:19Z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E30E4612DA564EB58A956DCCC6E04621</vt:lpwstr>
  </property>
</Properties>
</file>